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68" r:id="rId2"/>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3BAD869-5B75-46C9-BDC6-15269376E708}" type="datetimeFigureOut">
              <a:rPr lang="en-US" smtClean="0"/>
              <a:pPr/>
              <a:t>11-Oct-23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E0E9173-80CE-41BA-A630-379BF615FE16}"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BAD869-5B75-46C9-BDC6-15269376E708}" type="datetimeFigureOut">
              <a:rPr lang="en-US" smtClean="0"/>
              <a:pPr/>
              <a:t>11-Oct-23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E9173-80CE-41BA-A630-379BF615FE1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EE0E9173-80CE-41BA-A630-379BF615FE16}"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BAD869-5B75-46C9-BDC6-15269376E708}" type="datetimeFigureOut">
              <a:rPr lang="en-US" smtClean="0"/>
              <a:pPr/>
              <a:t>11-Oct-23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3BAD869-5B75-46C9-BDC6-15269376E708}" type="datetimeFigureOut">
              <a:rPr lang="en-US" smtClean="0"/>
              <a:pPr/>
              <a:t>11-Oct-23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EE0E9173-80CE-41BA-A630-379BF615FE16}"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83BAD869-5B75-46C9-BDC6-15269376E708}" type="datetimeFigureOut">
              <a:rPr lang="en-US" smtClean="0"/>
              <a:pPr/>
              <a:t>11-Oct-23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E0E9173-80CE-41BA-A630-379BF615FE16}"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83BAD869-5B75-46C9-BDC6-15269376E708}" type="datetimeFigureOut">
              <a:rPr lang="en-US" smtClean="0"/>
              <a:pPr/>
              <a:t>11-Oct-23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0E9173-80CE-41BA-A630-379BF615FE16}"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3BAD869-5B75-46C9-BDC6-15269376E708}" type="datetimeFigureOut">
              <a:rPr lang="en-US" smtClean="0"/>
              <a:pPr/>
              <a:t>11-Oct-23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EE0E9173-80CE-41BA-A630-379BF615FE16}"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BAD869-5B75-46C9-BDC6-15269376E708}" type="datetimeFigureOut">
              <a:rPr lang="en-US" smtClean="0"/>
              <a:pPr/>
              <a:t>11-Oct-23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EE0E9173-80CE-41BA-A630-379BF615FE1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3BAD869-5B75-46C9-BDC6-15269376E708}" type="datetimeFigureOut">
              <a:rPr lang="en-US" smtClean="0"/>
              <a:pPr/>
              <a:t>11-Oct-23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E0E9173-80CE-41BA-A630-379BF615FE1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E0E9173-80CE-41BA-A630-379BF615FE16}"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3BAD869-5B75-46C9-BDC6-15269376E708}" type="datetimeFigureOut">
              <a:rPr lang="en-US" smtClean="0"/>
              <a:pPr/>
              <a:t>11-Oct-23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EE0E9173-80CE-41BA-A630-379BF615FE16}"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83BAD869-5B75-46C9-BDC6-15269376E708}" type="datetimeFigureOut">
              <a:rPr lang="en-US" smtClean="0"/>
              <a:pPr/>
              <a:t>11-Oct-23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3BAD869-5B75-46C9-BDC6-15269376E708}" type="datetimeFigureOut">
              <a:rPr lang="en-US" smtClean="0"/>
              <a:pPr/>
              <a:t>11-Oct-23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E0E9173-80CE-41BA-A630-379BF615FE16}"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ciencedirect.com/topics/engineering/receivers" TargetMode="External"/><Relationship Id="rId2" Type="http://schemas.openxmlformats.org/officeDocument/2006/relationships/hyperlink" Target="https://www.sciencedirect.com/topics/engineering/analogue-for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endParaRPr lang="en-US" dirty="0"/>
          </a:p>
        </p:txBody>
      </p:sp>
      <p:sp>
        <p:nvSpPr>
          <p:cNvPr id="4" name="Rectangle 3"/>
          <p:cNvSpPr/>
          <p:nvPr/>
        </p:nvSpPr>
        <p:spPr>
          <a:xfrm>
            <a:off x="1106146" y="2967335"/>
            <a:ext cx="6818653" cy="1569660"/>
          </a:xfrm>
          <a:prstGeom prst="rect">
            <a:avLst/>
          </a:prstGeom>
          <a:noFill/>
        </p:spPr>
        <p:txBody>
          <a:bodyPr wrap="square" lIns="91440" tIns="45720" rIns="91440" bIns="45720">
            <a:spAutoFit/>
          </a:bodyPr>
          <a:lstStyle/>
          <a:p>
            <a:pPr algn="ctr"/>
            <a:r>
              <a:rPr lang="en-US"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Welcome </a:t>
            </a:r>
          </a:p>
          <a:p>
            <a:pPr algn="ctr"/>
            <a:r>
              <a:rPr lang="en-US"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to </a:t>
            </a:r>
          </a:p>
          <a:p>
            <a:pPr algn="ctr"/>
            <a:r>
              <a:rPr lang="en-US" sz="3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my Presentation</a:t>
            </a:r>
            <a:endParaRPr lang="en-US"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sz="quarter" idx="1"/>
          </p:nvPr>
        </p:nvSpPr>
        <p:spPr>
          <a:xfrm>
            <a:off x="457200" y="228600"/>
            <a:ext cx="8382000" cy="6324600"/>
          </a:xfrm>
        </p:spPr>
        <p:txBody>
          <a:bodyPr/>
          <a:lstStyle/>
          <a:p>
            <a:pPr fontAlgn="base"/>
            <a:r>
              <a:rPr lang="en-US" b="1" dirty="0"/>
              <a:t>Non return to zero (NRZ) –</a:t>
            </a:r>
            <a:r>
              <a:rPr lang="en-US" dirty="0"/>
              <a:t> It is unipolar line coding scheme in which positive voltage defines bit 1 and the zero voltage defines bit 0. Signal does not return to zero at the middle of the bit thus it is called NRZ. For example: Data = 10110.</a:t>
            </a:r>
          </a:p>
          <a:p>
            <a:pPr fontAlgn="base"/>
            <a:r>
              <a:rPr lang="en-US" dirty="0"/>
              <a:t>But this scheme uses more power as compared to polar scheme to send one bit per unit line resistance. Moreover for continuous set of zeros or ones there will be self-synchronization and base line wandering problem.</a:t>
            </a:r>
          </a:p>
          <a:p>
            <a:endParaRPr lang="en-US" dirty="0"/>
          </a:p>
        </p:txBody>
      </p:sp>
    </p:spTree>
    <p:extLst>
      <p:ext uri="{BB962C8B-B14F-4D97-AF65-F5344CB8AC3E}">
        <p14:creationId xmlns="" xmlns:p14="http://schemas.microsoft.com/office/powerpoint/2010/main" val="18900126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sz="quarter" idx="1"/>
          </p:nvPr>
        </p:nvSpPr>
        <p:spPr>
          <a:xfrm>
            <a:off x="228600" y="152400"/>
            <a:ext cx="8458200" cy="6172200"/>
          </a:xfrm>
        </p:spPr>
        <p:txBody>
          <a:bodyPr/>
          <a:lstStyle/>
          <a:p>
            <a:r>
              <a:rPr lang="en-US" sz="3600" b="1" dirty="0"/>
              <a:t>4B/5B (four binary/five binary </a:t>
            </a:r>
            <a:r>
              <a:rPr lang="en-US" b="1" dirty="0"/>
              <a:t>) –</a:t>
            </a:r>
            <a:r>
              <a:rPr lang="en-US" dirty="0"/>
              <a:t/>
            </a:r>
            <a:br>
              <a:rPr lang="en-US" dirty="0"/>
            </a:br>
            <a:r>
              <a:rPr lang="en-US" sz="2000" dirty="0"/>
              <a:t>This coding scheme is used in combination with NRZ-I. The problem with NRZ-I was that it has a synchronization problem for long sequences of zeros. So, to overcome it we substitute the bit stream from 4-bit to 5-bit data group </a:t>
            </a:r>
            <a:r>
              <a:rPr lang="en-US" sz="2000" b="1" dirty="0"/>
              <a:t>before encoding it with NRZ-I</a:t>
            </a:r>
            <a:r>
              <a:rPr lang="en-US" sz="2000" dirty="0"/>
              <a:t>. So that it does not have a long stream of zeros. The block-coded stream does not have more than three consecutive zeros (</a:t>
            </a:r>
            <a:r>
              <a:rPr lang="en-US" sz="2000" dirty="0" smtClean="0"/>
              <a:t>see encoding table)</a:t>
            </a:r>
          </a:p>
          <a:p>
            <a:endParaRPr lang="en-US" sz="2000" dirty="0"/>
          </a:p>
          <a:p>
            <a:endParaRPr lang="en-US" sz="2000" dirty="0"/>
          </a:p>
        </p:txBody>
      </p:sp>
      <p:pic>
        <p:nvPicPr>
          <p:cNvPr id="1026" name="Picture 2" descr="C:\Users\user\Desktop\Digital_Electronics_Block_Coding_1.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965056" y="3124200"/>
            <a:ext cx="7170737" cy="344805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187306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5821363"/>
          </a:xfrm>
        </p:spPr>
        <p:txBody>
          <a:bodyPr>
            <a:normAutofit/>
          </a:bodyPr>
          <a:lstStyle/>
          <a:p>
            <a:pPr marL="0" indent="0" algn="ctr">
              <a:buNone/>
            </a:pPr>
            <a:endParaRPr lang="en-US" sz="6600" dirty="0" smtClean="0"/>
          </a:p>
          <a:p>
            <a:pPr marL="0" indent="0" algn="ctr">
              <a:buNone/>
            </a:pPr>
            <a:r>
              <a:rPr lang="en-US" sz="6600" dirty="0" err="1" smtClean="0"/>
              <a:t>FeedBack</a:t>
            </a:r>
            <a:r>
              <a:rPr lang="en-US" sz="6600" dirty="0" smtClean="0"/>
              <a:t> </a:t>
            </a:r>
          </a:p>
          <a:p>
            <a:pPr marL="0" indent="0" algn="ctr">
              <a:buNone/>
            </a:pPr>
            <a:r>
              <a:rPr lang="en-US" sz="6600" dirty="0"/>
              <a:t>review</a:t>
            </a:r>
          </a:p>
        </p:txBody>
      </p:sp>
    </p:spTree>
    <p:extLst>
      <p:ext uri="{BB962C8B-B14F-4D97-AF65-F5344CB8AC3E}">
        <p14:creationId xmlns="" xmlns:p14="http://schemas.microsoft.com/office/powerpoint/2010/main" val="26103299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endParaRPr lang="en-US" dirty="0"/>
          </a:p>
        </p:txBody>
      </p:sp>
      <p:sp>
        <p:nvSpPr>
          <p:cNvPr id="4" name="Rectangle 3"/>
          <p:cNvSpPr/>
          <p:nvPr/>
        </p:nvSpPr>
        <p:spPr>
          <a:xfrm>
            <a:off x="1371600" y="4343400"/>
            <a:ext cx="7199653" cy="923330"/>
          </a:xfrm>
          <a:prstGeom prst="rect">
            <a:avLst/>
          </a:prstGeom>
          <a:noFill/>
        </p:spPr>
        <p:txBody>
          <a:bodyPr wrap="squar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Thank you</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 xmlns:p14="http://schemas.microsoft.com/office/powerpoint/2010/main" val="36375931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err="1" smtClean="0"/>
              <a:t>Feni</a:t>
            </a:r>
            <a:r>
              <a:rPr lang="en-US" sz="5400" b="1" dirty="0" smtClean="0"/>
              <a:t> Computer Institute</a:t>
            </a:r>
            <a:endParaRPr lang="en-US" sz="5400" b="1" dirty="0"/>
          </a:p>
        </p:txBody>
      </p:sp>
      <p:sp>
        <p:nvSpPr>
          <p:cNvPr id="3" name="Subtitle 2"/>
          <p:cNvSpPr>
            <a:spLocks noGrp="1"/>
          </p:cNvSpPr>
          <p:nvPr>
            <p:ph sz="quarter" idx="1"/>
          </p:nvPr>
        </p:nvSpPr>
        <p:spPr>
          <a:xfrm>
            <a:off x="457200" y="1524000"/>
            <a:ext cx="8229600" cy="4602163"/>
          </a:xfrm>
        </p:spPr>
        <p:txBody>
          <a:bodyPr>
            <a:noAutofit/>
          </a:bodyPr>
          <a:lstStyle/>
          <a:p>
            <a:endParaRPr lang="en-US" b="1" dirty="0" smtClean="0">
              <a:solidFill>
                <a:schemeClr val="tx1"/>
              </a:solidFill>
            </a:endParaRPr>
          </a:p>
          <a:p>
            <a:pPr algn="ctr"/>
            <a:endParaRPr lang="en-US" b="1" dirty="0"/>
          </a:p>
          <a:p>
            <a:pPr marL="0" indent="0" algn="ctr">
              <a:buNone/>
            </a:pPr>
            <a:r>
              <a:rPr lang="en-US" b="1" dirty="0" smtClean="0">
                <a:solidFill>
                  <a:schemeClr val="tx1"/>
                </a:solidFill>
              </a:rPr>
              <a:t>                      </a:t>
            </a:r>
            <a:r>
              <a:rPr lang="en-US" b="1" dirty="0" err="1" smtClean="0"/>
              <a:t>Afroja</a:t>
            </a:r>
            <a:r>
              <a:rPr lang="en-US" b="1" dirty="0" smtClean="0"/>
              <a:t> </a:t>
            </a:r>
            <a:r>
              <a:rPr lang="en-US" b="1" dirty="0" err="1" smtClean="0"/>
              <a:t>Jainab</a:t>
            </a:r>
            <a:endParaRPr lang="en-US" b="1" dirty="0"/>
          </a:p>
          <a:p>
            <a:pPr marL="0" indent="0" algn="ctr">
              <a:buNone/>
            </a:pPr>
            <a:r>
              <a:rPr lang="en-US" b="1" dirty="0" smtClean="0">
                <a:solidFill>
                  <a:schemeClr val="tx1"/>
                </a:solidFill>
              </a:rPr>
              <a:t>               </a:t>
            </a:r>
            <a:r>
              <a:rPr lang="en-US" b="1" dirty="0" smtClean="0">
                <a:solidFill>
                  <a:schemeClr val="tx1"/>
                </a:solidFill>
              </a:rPr>
              <a:t>Instructor (</a:t>
            </a:r>
            <a:r>
              <a:rPr lang="en-US" b="1" dirty="0" smtClean="0">
                <a:solidFill>
                  <a:schemeClr val="tx1"/>
                </a:solidFill>
              </a:rPr>
              <a:t>Computer</a:t>
            </a:r>
            <a:r>
              <a:rPr lang="en-US" b="1" dirty="0" smtClean="0">
                <a:solidFill>
                  <a:schemeClr val="tx1"/>
                </a:solidFill>
              </a:rPr>
              <a:t>)</a:t>
            </a:r>
            <a:endParaRPr lang="en-US" b="1" dirty="0" smtClean="0">
              <a:solidFill>
                <a:schemeClr val="tx1"/>
              </a:solidFill>
            </a:endParaRPr>
          </a:p>
          <a:p>
            <a:pPr marL="0" indent="0" algn="ctr">
              <a:buNone/>
            </a:pPr>
            <a:r>
              <a:rPr lang="en-US" b="1" dirty="0" smtClean="0">
                <a:solidFill>
                  <a:schemeClr val="tx1"/>
                </a:solidFill>
              </a:rPr>
              <a:t>  Dept: </a:t>
            </a:r>
            <a:r>
              <a:rPr lang="en-US" b="1" dirty="0" smtClean="0"/>
              <a:t>Telecommunication</a:t>
            </a:r>
            <a:endParaRPr lang="en-US" b="1" dirty="0" smtClean="0">
              <a:solidFill>
                <a:schemeClr val="tx1"/>
              </a:solidFill>
            </a:endParaRPr>
          </a:p>
          <a:p>
            <a:pPr marL="0" indent="0" algn="ctr">
              <a:buNone/>
            </a:pPr>
            <a:r>
              <a:rPr lang="en-US" sz="2000" b="1" dirty="0" smtClean="0">
                <a:solidFill>
                  <a:schemeClr val="tx1"/>
                </a:solidFill>
              </a:rPr>
              <a:t>  Subject: Data </a:t>
            </a:r>
            <a:r>
              <a:rPr lang="en-US" sz="2000" b="1" dirty="0" err="1" smtClean="0">
                <a:solidFill>
                  <a:schemeClr val="tx1"/>
                </a:solidFill>
              </a:rPr>
              <a:t>Comunication</a:t>
            </a:r>
            <a:r>
              <a:rPr lang="en-US" sz="2000" b="1" dirty="0" smtClean="0">
                <a:solidFill>
                  <a:schemeClr val="tx1"/>
                </a:solidFill>
              </a:rPr>
              <a:t> &amp; Networking (29443)</a:t>
            </a:r>
          </a:p>
          <a:p>
            <a:pPr marL="0" indent="0" algn="ctr">
              <a:buNone/>
            </a:pPr>
            <a:r>
              <a:rPr lang="en-US" b="1" dirty="0"/>
              <a:t> </a:t>
            </a:r>
            <a:r>
              <a:rPr lang="en-US" b="1" dirty="0" smtClean="0"/>
              <a:t>                     </a:t>
            </a:r>
            <a:r>
              <a:rPr lang="en-US" b="1" dirty="0" smtClean="0">
                <a:solidFill>
                  <a:schemeClr val="tx1"/>
                </a:solidFill>
              </a:rPr>
              <a:t>Semester: </a:t>
            </a:r>
            <a:r>
              <a:rPr lang="en-US" b="1" dirty="0" smtClean="0"/>
              <a:t>4th</a:t>
            </a:r>
            <a:endParaRPr lang="en-US" b="1" dirty="0">
              <a:solidFill>
                <a:schemeClr val="tx1"/>
              </a:solidFill>
            </a:endParaRPr>
          </a:p>
        </p:txBody>
      </p:sp>
    </p:spTree>
    <p:extLst>
      <p:ext uri="{BB962C8B-B14F-4D97-AF65-F5344CB8AC3E}">
        <p14:creationId xmlns="" xmlns:p14="http://schemas.microsoft.com/office/powerpoint/2010/main" val="449191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874838"/>
          </a:xfrm>
        </p:spPr>
        <p:txBody>
          <a:bodyPr>
            <a:normAutofit fontScale="90000"/>
          </a:bodyPr>
          <a:lstStyle/>
          <a:p>
            <a:r>
              <a:rPr lang="en-US" sz="3600" dirty="0" smtClean="0"/>
              <a:t/>
            </a:r>
            <a:br>
              <a:rPr lang="en-US" sz="3600" dirty="0" smtClean="0"/>
            </a:br>
            <a:r>
              <a:rPr lang="en-US" sz="3600" dirty="0"/>
              <a:t/>
            </a:r>
            <a:br>
              <a:rPr lang="en-US" sz="3600" dirty="0"/>
            </a:br>
            <a:r>
              <a:rPr lang="en-US" sz="3600" b="1" dirty="0" smtClean="0"/>
              <a:t>Chapter 03</a:t>
            </a:r>
            <a:br>
              <a:rPr lang="en-US" sz="3600" b="1" dirty="0" smtClean="0"/>
            </a:br>
            <a:r>
              <a:rPr lang="en-US" sz="3600" b="1" dirty="0" smtClean="0"/>
              <a:t>Digital Communication System</a:t>
            </a:r>
            <a:r>
              <a:rPr lang="en-US" sz="3600" dirty="0" smtClean="0"/>
              <a:t/>
            </a:r>
            <a:br>
              <a:rPr lang="en-US" sz="3600" dirty="0" smtClean="0"/>
            </a:br>
            <a:r>
              <a:rPr lang="en-US" sz="3600" dirty="0"/>
              <a:t/>
            </a:r>
            <a:br>
              <a:rPr lang="en-US" sz="3600" dirty="0"/>
            </a:br>
            <a:r>
              <a:rPr lang="en-US" sz="3600" dirty="0" smtClean="0"/>
              <a:t/>
            </a:r>
            <a:br>
              <a:rPr lang="en-US" sz="3600" dirty="0" smtClean="0"/>
            </a:br>
            <a:endParaRPr lang="en-US" sz="3600" dirty="0"/>
          </a:p>
        </p:txBody>
      </p:sp>
      <p:sp>
        <p:nvSpPr>
          <p:cNvPr id="3" name="Content Placeholder 2"/>
          <p:cNvSpPr>
            <a:spLocks noGrp="1"/>
          </p:cNvSpPr>
          <p:nvPr>
            <p:ph sz="quarter" idx="1"/>
          </p:nvPr>
        </p:nvSpPr>
        <p:spPr>
          <a:xfrm>
            <a:off x="152400" y="1600200"/>
            <a:ext cx="8839200" cy="4525963"/>
          </a:xfrm>
        </p:spPr>
        <p:txBody>
          <a:bodyPr/>
          <a:lstStyle/>
          <a:p>
            <a:r>
              <a:rPr lang="en-US" b="1" u="sng" dirty="0" smtClean="0"/>
              <a:t>Digital Modulation</a:t>
            </a:r>
            <a:r>
              <a:rPr lang="en-US" u="sng" dirty="0" smtClean="0"/>
              <a:t>:  </a:t>
            </a:r>
            <a:r>
              <a:rPr lang="en-US" dirty="0" smtClean="0"/>
              <a:t>provides </a:t>
            </a:r>
            <a:r>
              <a:rPr lang="en-US" dirty="0"/>
              <a:t>more information capacity, high data security, quicker system availability with great quality communication. Hence, digital modulation techniques have a greater demand, for their capacity to convey larger amounts of data than analog modulation </a:t>
            </a:r>
            <a:r>
              <a:rPr lang="en-US" dirty="0" smtClean="0"/>
              <a:t>techniques </a:t>
            </a:r>
            <a:endParaRPr lang="en-US" u="sng" dirty="0"/>
          </a:p>
        </p:txBody>
      </p:sp>
    </p:spTree>
    <p:extLst>
      <p:ext uri="{BB962C8B-B14F-4D97-AF65-F5344CB8AC3E}">
        <p14:creationId xmlns="" xmlns:p14="http://schemas.microsoft.com/office/powerpoint/2010/main" val="3142319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229600" cy="6629400"/>
          </a:xfrm>
        </p:spPr>
        <p:txBody>
          <a:bodyPr/>
          <a:lstStyle/>
          <a:p>
            <a:r>
              <a:rPr lang="en-US" sz="3600" b="1" dirty="0" smtClean="0"/>
              <a:t>Kinds of Modulation</a:t>
            </a:r>
            <a:r>
              <a:rPr lang="en-US" dirty="0" smtClean="0"/>
              <a:t>:</a:t>
            </a:r>
          </a:p>
          <a:p>
            <a:pPr marL="0" indent="0">
              <a:buNone/>
            </a:pPr>
            <a:r>
              <a:rPr lang="en-US" dirty="0" smtClean="0"/>
              <a:t>1.Digital Modulation</a:t>
            </a:r>
          </a:p>
          <a:p>
            <a:pPr marL="0" indent="0">
              <a:buNone/>
            </a:pPr>
            <a:r>
              <a:rPr lang="en-US" dirty="0" smtClean="0"/>
              <a:t>2.Analog modulation</a:t>
            </a:r>
          </a:p>
          <a:p>
            <a:pPr marL="0" indent="0">
              <a:buNone/>
            </a:pPr>
            <a:r>
              <a:rPr lang="en-US" dirty="0" smtClean="0"/>
              <a:t>3.Line coding </a:t>
            </a:r>
          </a:p>
          <a:p>
            <a:pPr marL="0" indent="0">
              <a:buNone/>
            </a:pPr>
            <a:r>
              <a:rPr lang="en-US" dirty="0" smtClean="0"/>
              <a:t>4.Pulse Amplitude </a:t>
            </a:r>
            <a:r>
              <a:rPr lang="en-US" dirty="0" err="1" smtClean="0"/>
              <a:t>Midulation</a:t>
            </a:r>
            <a:r>
              <a:rPr lang="en-US" dirty="0" smtClean="0"/>
              <a:t>(PAM)</a:t>
            </a:r>
          </a:p>
          <a:p>
            <a:pPr marL="0" indent="0">
              <a:buNone/>
            </a:pPr>
            <a:r>
              <a:rPr lang="en-US" dirty="0" smtClean="0"/>
              <a:t>5.Pulse Code Modulation(PCM)</a:t>
            </a:r>
          </a:p>
          <a:p>
            <a:pPr marL="0" indent="0">
              <a:buNone/>
            </a:pPr>
            <a:r>
              <a:rPr lang="en-US" dirty="0" smtClean="0"/>
              <a:t>6. Delta Modulation(DM)</a:t>
            </a:r>
          </a:p>
          <a:p>
            <a:pPr marL="0" indent="0">
              <a:buNone/>
            </a:pPr>
            <a:endParaRPr lang="en-US" dirty="0" smtClean="0"/>
          </a:p>
          <a:p>
            <a:pPr>
              <a:buFont typeface="Wingdings" pitchFamily="2" charset="2"/>
              <a:buChar char="q"/>
            </a:pPr>
            <a:r>
              <a:rPr lang="en-US" dirty="0" smtClean="0"/>
              <a:t> </a:t>
            </a:r>
            <a:r>
              <a:rPr lang="en-US" b="1" dirty="0" smtClean="0"/>
              <a:t>Digital Communication System With </a:t>
            </a:r>
            <a:r>
              <a:rPr lang="en-US" b="1" dirty="0" err="1" smtClean="0"/>
              <a:t>bolck</a:t>
            </a:r>
            <a:r>
              <a:rPr lang="en-US" b="1" dirty="0" smtClean="0"/>
              <a:t> diagram</a:t>
            </a:r>
            <a:r>
              <a:rPr lang="en-US" dirty="0" smtClean="0"/>
              <a:t>:</a:t>
            </a:r>
            <a:endParaRPr lang="en-US" dirty="0"/>
          </a:p>
        </p:txBody>
      </p:sp>
    </p:spTree>
    <p:extLst>
      <p:ext uri="{BB962C8B-B14F-4D97-AF65-F5344CB8AC3E}">
        <p14:creationId xmlns="" xmlns:p14="http://schemas.microsoft.com/office/powerpoint/2010/main" val="2483635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images.png"/>
          <p:cNvPicPr>
            <a:picLocks noGrp="1" noChangeAspect="1" noChangeArrowheads="1"/>
          </p:cNvPicPr>
          <p:nvPr>
            <p:ph sz="quarter" idx="1"/>
          </p:nvPr>
        </p:nvPicPr>
        <p:blipFill>
          <a:blip r:embed="rId2">
            <a:extLst>
              <a:ext uri="{28A0092B-C50C-407E-A947-70E740481C1C}">
                <a14:useLocalDpi xmlns="" xmlns:a14="http://schemas.microsoft.com/office/drawing/2010/main" val="0"/>
              </a:ext>
            </a:extLst>
          </a:blip>
          <a:srcRect/>
          <a:stretch>
            <a:fillRect/>
          </a:stretch>
        </p:blipFill>
        <p:spPr bwMode="auto">
          <a:xfrm>
            <a:off x="1066800" y="533400"/>
            <a:ext cx="6817097" cy="57150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43436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sz="quarter" idx="1"/>
          </p:nvPr>
        </p:nvSpPr>
        <p:spPr>
          <a:xfrm>
            <a:off x="457200" y="381000"/>
            <a:ext cx="8686800" cy="6248400"/>
          </a:xfrm>
        </p:spPr>
        <p:txBody>
          <a:bodyPr/>
          <a:lstStyle/>
          <a:p>
            <a:pPr marL="0" indent="0">
              <a:buNone/>
            </a:pPr>
            <a:endParaRPr lang="en-US" dirty="0" smtClean="0"/>
          </a:p>
          <a:p>
            <a:pPr marL="0" indent="0">
              <a:buNone/>
            </a:pPr>
            <a:r>
              <a:rPr lang="en-US" dirty="0" smtClean="0"/>
              <a:t>n </a:t>
            </a:r>
            <a:r>
              <a:rPr lang="en-US" dirty="0"/>
              <a:t>a Digital Communication System, the messages generated by the source which are generally in </a:t>
            </a:r>
            <a:r>
              <a:rPr lang="en-US" dirty="0">
                <a:hlinkClick r:id="rId2" tooltip="Learn more about Analogue Form from ScienceDirect's AI-generated Topic Pages"/>
              </a:rPr>
              <a:t>analog form</a:t>
            </a:r>
            <a:r>
              <a:rPr lang="en-US" dirty="0"/>
              <a:t> are converted to digital format and then transmitted. At the </a:t>
            </a:r>
            <a:r>
              <a:rPr lang="en-US" dirty="0">
                <a:hlinkClick r:id="rId3" tooltip="Learn more about Receivers from ScienceDirect's AI-generated Topic Pages"/>
              </a:rPr>
              <a:t>receiver</a:t>
            </a:r>
            <a:r>
              <a:rPr lang="en-US" dirty="0"/>
              <a:t> end, the received digital data is converted back to analog form, which is an approximation of the original message [1]. A simple block diagram of a digital communication system is shown in Fig. 1.1</a:t>
            </a:r>
          </a:p>
        </p:txBody>
      </p:sp>
    </p:spTree>
    <p:extLst>
      <p:ext uri="{BB962C8B-B14F-4D97-AF65-F5344CB8AC3E}">
        <p14:creationId xmlns="" xmlns:p14="http://schemas.microsoft.com/office/powerpoint/2010/main" val="3101491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229600" cy="6324600"/>
          </a:xfrm>
        </p:spPr>
        <p:txBody>
          <a:bodyPr/>
          <a:lstStyle/>
          <a:p>
            <a:r>
              <a:rPr lang="en-US" sz="3600" b="1" u="sng" dirty="0" smtClean="0"/>
              <a:t>Line Coding</a:t>
            </a:r>
            <a:r>
              <a:rPr lang="en-US" u="sng" dirty="0" smtClean="0"/>
              <a:t>: </a:t>
            </a:r>
            <a:r>
              <a:rPr lang="en-US" dirty="0"/>
              <a:t>In telecommunication, a line code (also called digital baseband modulation, also called digital baseband transmission method) is a code chosen for use within a communications system for baseband transmission purposes. Line coding is often used for digital data </a:t>
            </a:r>
            <a:r>
              <a:rPr lang="en-US" dirty="0" smtClean="0"/>
              <a:t>transport.</a:t>
            </a:r>
          </a:p>
          <a:p>
            <a:pPr>
              <a:buFont typeface="Wingdings" pitchFamily="2" charset="2"/>
              <a:buChar char="q"/>
            </a:pPr>
            <a:endParaRPr lang="en-US" u="sng" dirty="0"/>
          </a:p>
          <a:p>
            <a:pPr>
              <a:buFont typeface="Wingdings" pitchFamily="2" charset="2"/>
              <a:buChar char="q"/>
            </a:pPr>
            <a:endParaRPr lang="en-US" u="sng" dirty="0"/>
          </a:p>
        </p:txBody>
      </p:sp>
      <p:pic>
        <p:nvPicPr>
          <p:cNvPr id="2050" name="Picture 2" descr="C:\Users\user\Desktop\images (1).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81000" y="3810000"/>
            <a:ext cx="8077200" cy="27432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524005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6324600"/>
          </a:xfrm>
        </p:spPr>
        <p:txBody>
          <a:bodyPr/>
          <a:lstStyle/>
          <a:p>
            <a:pPr>
              <a:buFont typeface="Wingdings" pitchFamily="2" charset="2"/>
              <a:buChar char="q"/>
            </a:pPr>
            <a:r>
              <a:rPr lang="en-US" dirty="0" smtClean="0"/>
              <a:t> </a:t>
            </a:r>
            <a:r>
              <a:rPr lang="en-US" b="1" u="sng" dirty="0" smtClean="0"/>
              <a:t>Block </a:t>
            </a:r>
            <a:r>
              <a:rPr lang="en-US" b="1" u="sng" dirty="0" err="1" smtClean="0"/>
              <a:t>Codi</a:t>
            </a:r>
            <a:r>
              <a:rPr lang="en-US" b="1" u="sng" dirty="0" smtClean="0"/>
              <a:t>    :   </a:t>
            </a:r>
            <a:r>
              <a:rPr lang="en-US" sz="2800" dirty="0" smtClean="0"/>
              <a:t>helps </a:t>
            </a:r>
            <a:r>
              <a:rPr lang="en-US" sz="2800" dirty="0"/>
              <a:t>in error detection and re-transmission of the signal. It is normally referred to as </a:t>
            </a:r>
            <a:r>
              <a:rPr lang="en-US" sz="2800" dirty="0" err="1"/>
              <a:t>mB</a:t>
            </a:r>
            <a:r>
              <a:rPr lang="en-US" sz="2800" dirty="0"/>
              <a:t>/</a:t>
            </a:r>
            <a:r>
              <a:rPr lang="en-US" sz="2800" dirty="0" err="1"/>
              <a:t>nB</a:t>
            </a:r>
            <a:r>
              <a:rPr lang="en-US" sz="2800" dirty="0"/>
              <a:t> coding as it replaces each m-bit data group with an n-bit data group (where n&gt;m). Thus, its adds extra bits (redundancy bits) which helps in synchronization at receiver’s and sender’s end and also providing some kind of error detecting </a:t>
            </a:r>
            <a:r>
              <a:rPr lang="en-US" sz="2800" dirty="0" smtClean="0"/>
              <a:t>capability.</a:t>
            </a:r>
          </a:p>
          <a:p>
            <a:pPr>
              <a:buFont typeface="Wingdings" pitchFamily="2" charset="2"/>
              <a:buChar char="q"/>
            </a:pPr>
            <a:r>
              <a:rPr lang="en-US" sz="2800" b="1" dirty="0" smtClean="0"/>
              <a:t>Block </a:t>
            </a:r>
            <a:r>
              <a:rPr lang="en-US" sz="2800" b="1" dirty="0" err="1" smtClean="0"/>
              <a:t>Coading</a:t>
            </a:r>
            <a:r>
              <a:rPr lang="en-US" sz="2800" b="1" dirty="0" smtClean="0"/>
              <a:t> are Three way</a:t>
            </a:r>
          </a:p>
          <a:p>
            <a:pPr marL="0" indent="0">
              <a:buNone/>
            </a:pPr>
            <a:r>
              <a:rPr lang="en-US" sz="2800" dirty="0" smtClean="0"/>
              <a:t>1.Division</a:t>
            </a:r>
          </a:p>
          <a:p>
            <a:pPr marL="0" indent="0">
              <a:buNone/>
            </a:pPr>
            <a:r>
              <a:rPr lang="en-US" sz="2800" dirty="0" smtClean="0"/>
              <a:t>2.Substitution </a:t>
            </a:r>
          </a:p>
          <a:p>
            <a:pPr marL="0" indent="0">
              <a:buNone/>
            </a:pPr>
            <a:r>
              <a:rPr lang="en-US" sz="2800" dirty="0" smtClean="0"/>
              <a:t>3.Line code</a:t>
            </a:r>
            <a:endParaRPr lang="en-US" sz="2800" dirty="0"/>
          </a:p>
        </p:txBody>
      </p:sp>
    </p:spTree>
    <p:extLst>
      <p:ext uri="{BB962C8B-B14F-4D97-AF65-F5344CB8AC3E}">
        <p14:creationId xmlns="" xmlns:p14="http://schemas.microsoft.com/office/powerpoint/2010/main" val="2227868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229600" cy="6629400"/>
          </a:xfrm>
        </p:spPr>
        <p:txBody>
          <a:bodyPr/>
          <a:lstStyle/>
          <a:p>
            <a:r>
              <a:rPr lang="en-US" b="1" dirty="0"/>
              <a:t> </a:t>
            </a:r>
            <a:r>
              <a:rPr lang="en-US" b="1" dirty="0" smtClean="0"/>
              <a:t>line Coding </a:t>
            </a:r>
            <a:r>
              <a:rPr lang="en-US" b="1" dirty="0" err="1" smtClean="0"/>
              <a:t>Shemes</a:t>
            </a:r>
            <a:r>
              <a:rPr lang="en-US" b="1" dirty="0" smtClean="0"/>
              <a:t>:</a:t>
            </a:r>
          </a:p>
          <a:p>
            <a:pPr marL="0" indent="0" fontAlgn="base">
              <a:buNone/>
            </a:pPr>
            <a:r>
              <a:rPr lang="en-US" dirty="0"/>
              <a:t>We can roughly divide line coding schemes into five categories:</a:t>
            </a:r>
          </a:p>
          <a:p>
            <a:pPr marL="0" indent="0" fontAlgn="base">
              <a:buNone/>
            </a:pPr>
            <a:r>
              <a:rPr lang="en-US" dirty="0" smtClean="0"/>
              <a:t>1.Unipolar </a:t>
            </a:r>
            <a:r>
              <a:rPr lang="en-US" dirty="0"/>
              <a:t>(</a:t>
            </a:r>
            <a:r>
              <a:rPr lang="en-US" dirty="0" err="1"/>
              <a:t>eg</a:t>
            </a:r>
            <a:r>
              <a:rPr lang="en-US" dirty="0"/>
              <a:t>. NRZ scheme).</a:t>
            </a:r>
          </a:p>
          <a:p>
            <a:pPr marL="0" indent="0" fontAlgn="base">
              <a:buNone/>
            </a:pPr>
            <a:r>
              <a:rPr lang="en-US" dirty="0" smtClean="0"/>
              <a:t>2.Polar </a:t>
            </a:r>
            <a:r>
              <a:rPr lang="en-US" dirty="0"/>
              <a:t>(</a:t>
            </a:r>
            <a:r>
              <a:rPr lang="en-US" dirty="0" err="1"/>
              <a:t>eg</a:t>
            </a:r>
            <a:r>
              <a:rPr lang="en-US" dirty="0"/>
              <a:t>. NRZ-L, NRZ-I, RZ, and </a:t>
            </a:r>
            <a:r>
              <a:rPr lang="en-US" dirty="0" err="1"/>
              <a:t>Biphase</a:t>
            </a:r>
            <a:r>
              <a:rPr lang="en-US" dirty="0"/>
              <a:t> – </a:t>
            </a:r>
            <a:r>
              <a:rPr lang="en-US" dirty="0" smtClean="0"/>
              <a:t>3.Manchester </a:t>
            </a:r>
            <a:r>
              <a:rPr lang="en-US" dirty="0"/>
              <a:t>and differential Manchester).</a:t>
            </a:r>
          </a:p>
          <a:p>
            <a:pPr marL="0" indent="0" fontAlgn="base">
              <a:buNone/>
            </a:pPr>
            <a:r>
              <a:rPr lang="en-US" dirty="0" smtClean="0"/>
              <a:t>4.Bipolar </a:t>
            </a:r>
            <a:r>
              <a:rPr lang="en-US" dirty="0"/>
              <a:t>(</a:t>
            </a:r>
            <a:r>
              <a:rPr lang="en-US" dirty="0" err="1"/>
              <a:t>eg</a:t>
            </a:r>
            <a:r>
              <a:rPr lang="en-US" dirty="0"/>
              <a:t>. AMI and </a:t>
            </a:r>
            <a:r>
              <a:rPr lang="en-US" dirty="0" err="1"/>
              <a:t>Pseudoternary</a:t>
            </a:r>
            <a:r>
              <a:rPr lang="en-US" dirty="0"/>
              <a:t>).</a:t>
            </a:r>
          </a:p>
          <a:p>
            <a:pPr marL="0" indent="0" fontAlgn="base">
              <a:buNone/>
            </a:pPr>
            <a:r>
              <a:rPr lang="en-US" dirty="0" smtClean="0"/>
              <a:t>5.Multilevel</a:t>
            </a:r>
            <a:endParaRPr lang="en-US" dirty="0"/>
          </a:p>
          <a:p>
            <a:pPr marL="0" indent="0" fontAlgn="base">
              <a:buNone/>
            </a:pPr>
            <a:r>
              <a:rPr lang="en-US" dirty="0" smtClean="0"/>
              <a:t>6.Multitransition</a:t>
            </a:r>
            <a:endParaRPr lang="en-US" dirty="0"/>
          </a:p>
        </p:txBody>
      </p:sp>
    </p:spTree>
    <p:extLst>
      <p:ext uri="{BB962C8B-B14F-4D97-AF65-F5344CB8AC3E}">
        <p14:creationId xmlns="" xmlns:p14="http://schemas.microsoft.com/office/powerpoint/2010/main" val="26413154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66</TotalTime>
  <Words>303</Words>
  <Application>Microsoft Office PowerPoint</Application>
  <PresentationFormat>On-screen Show (4:3)</PresentationFormat>
  <Paragraphs>44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Civic</vt:lpstr>
      <vt:lpstr>Slide 1</vt:lpstr>
      <vt:lpstr>Feni Computer Institute</vt:lpstr>
      <vt:lpstr>  Chapter 03 Digital Communication System   </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ITLAB 2</cp:lastModifiedBy>
  <cp:revision>26</cp:revision>
  <dcterms:created xsi:type="dcterms:W3CDTF">2019-10-28T17:00:33Z</dcterms:created>
  <dcterms:modified xsi:type="dcterms:W3CDTF">2023-10-11T04:49:47Z</dcterms:modified>
</cp:coreProperties>
</file>