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sldIdLst>
    <p:sldId id="258" r:id="rId2"/>
    <p:sldId id="256" r:id="rId3"/>
    <p:sldId id="259" r:id="rId4"/>
    <p:sldId id="271" r:id="rId5"/>
    <p:sldId id="260" r:id="rId6"/>
    <p:sldId id="261" r:id="rId7"/>
    <p:sldId id="262" r:id="rId8"/>
    <p:sldId id="263" r:id="rId9"/>
    <p:sldId id="285" r:id="rId10"/>
    <p:sldId id="264" r:id="rId11"/>
    <p:sldId id="265" r:id="rId12"/>
    <p:sldId id="286" r:id="rId13"/>
    <p:sldId id="283" r:id="rId14"/>
    <p:sldId id="284" r:id="rId15"/>
  </p:sldIdLst>
  <p:sldSz cx="10972800" cy="6400800"/>
  <p:notesSz cx="6858000" cy="9144000"/>
  <p:defaultTextStyle>
    <a:defPPr>
      <a:defRPr lang="en-US"/>
    </a:defPPr>
    <a:lvl1pPr marL="0" algn="l" defTabSz="99267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6336" algn="l" defTabSz="99267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2673" algn="l" defTabSz="99267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89009" algn="l" defTabSz="99267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85345" algn="l" defTabSz="99267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1682" algn="l" defTabSz="99267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78018" algn="l" defTabSz="99267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74355" algn="l" defTabSz="99267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70692" algn="l" defTabSz="99267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bit" initials="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1F0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31" autoAdjust="0"/>
    <p:restoredTop sz="94660"/>
  </p:normalViewPr>
  <p:slideViewPr>
    <p:cSldViewPr>
      <p:cViewPr>
        <p:scale>
          <a:sx n="75" d="100"/>
          <a:sy n="75" d="100"/>
        </p:scale>
        <p:origin x="-708" y="-48"/>
      </p:cViewPr>
      <p:guideLst>
        <p:guide orient="horz" pos="201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304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A7D153-EC1E-4E08-85CC-CEFBFE0C870A}" type="datetimeFigureOut">
              <a:rPr lang="en-US" smtClean="0"/>
              <a:pPr/>
              <a:t>11-Oct-23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90538" y="685800"/>
            <a:ext cx="58769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419297-CE02-45F8-BBD8-01618DC534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08350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267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6336" algn="l" defTabSz="99267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2673" algn="l" defTabSz="99267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89009" algn="l" defTabSz="99267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85345" algn="l" defTabSz="99267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81682" algn="l" defTabSz="99267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78018" algn="l" defTabSz="99267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74355" algn="l" defTabSz="99267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70692" algn="l" defTabSz="99267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90538" y="685800"/>
            <a:ext cx="58769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19297-CE02-45F8-BBD8-01618DC534B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90538" y="685800"/>
            <a:ext cx="58769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19297-CE02-45F8-BBD8-01618DC534B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90538" y="685800"/>
            <a:ext cx="58769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19297-CE02-45F8-BBD8-01618DC534B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90538" y="685800"/>
            <a:ext cx="58769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19297-CE02-45F8-BBD8-01618DC534B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40080" y="1280160"/>
            <a:ext cx="9421978" cy="1706880"/>
          </a:xfrm>
          <a:ln>
            <a:noFill/>
          </a:ln>
        </p:spPr>
        <p:txBody>
          <a:bodyPr vert="horz" tIns="0" rIns="19853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61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40080" y="3013300"/>
            <a:ext cx="9425635" cy="1635760"/>
          </a:xfrm>
        </p:spPr>
        <p:txBody>
          <a:bodyPr lIns="0" rIns="19853"/>
          <a:lstStyle>
            <a:lvl1pPr marL="0" marR="49633" indent="0" algn="r">
              <a:buNone/>
              <a:defRPr>
                <a:solidFill>
                  <a:schemeClr val="tx1"/>
                </a:solidFill>
              </a:defRPr>
            </a:lvl1pPr>
            <a:lvl2pPr marL="496336" indent="0" algn="ctr">
              <a:buNone/>
            </a:lvl2pPr>
            <a:lvl3pPr marL="992673" indent="0" algn="ctr">
              <a:buNone/>
            </a:lvl3pPr>
            <a:lvl4pPr marL="1489009" indent="0" algn="ctr">
              <a:buNone/>
            </a:lvl4pPr>
            <a:lvl5pPr marL="1985345" indent="0" algn="ctr">
              <a:buNone/>
            </a:lvl5pPr>
            <a:lvl6pPr marL="2481682" indent="0" algn="ctr">
              <a:buNone/>
            </a:lvl6pPr>
            <a:lvl7pPr marL="2978018" indent="0" algn="ctr">
              <a:buNone/>
            </a:lvl7pPr>
            <a:lvl8pPr marL="3474355" indent="0" algn="ctr">
              <a:buNone/>
            </a:lvl8pPr>
            <a:lvl9pPr marL="3970692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F5668-6D94-45CD-81D0-1C6DECBFF3C0}" type="datetimeFigureOut">
              <a:rPr lang="en-US" smtClean="0"/>
              <a:pPr/>
              <a:t>11-Oct-23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BF7F3-458D-40EA-9B9F-38425DE608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F5668-6D94-45CD-81D0-1C6DECBFF3C0}" type="datetimeFigureOut">
              <a:rPr lang="en-US" smtClean="0"/>
              <a:pPr/>
              <a:t>11-Oct-23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BF7F3-458D-40EA-9B9F-38425DE608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853442"/>
            <a:ext cx="2468880" cy="4864312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853442"/>
            <a:ext cx="7223760" cy="486431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F5668-6D94-45CD-81D0-1C6DECBFF3C0}" type="datetimeFigureOut">
              <a:rPr lang="en-US" smtClean="0"/>
              <a:pPr/>
              <a:t>11-Oct-23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BF7F3-458D-40EA-9B9F-38425DE608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F5668-6D94-45CD-81D0-1C6DECBFF3C0}" type="datetimeFigureOut">
              <a:rPr lang="en-US" smtClean="0"/>
              <a:pPr/>
              <a:t>11-Oct-23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BF7F3-458D-40EA-9B9F-38425DE608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6422" y="1228954"/>
            <a:ext cx="9326880" cy="1271625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61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6422" y="2524353"/>
            <a:ext cx="9326880" cy="1409064"/>
          </a:xfrm>
        </p:spPr>
        <p:txBody>
          <a:bodyPr lIns="49633" rIns="49633" anchor="t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F5668-6D94-45CD-81D0-1C6DECBFF3C0}" type="datetimeFigureOut">
              <a:rPr lang="en-US" smtClean="0"/>
              <a:pPr/>
              <a:t>11-Oct-23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BF7F3-458D-40EA-9B9F-38425DE608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657149"/>
            <a:ext cx="9875520" cy="10668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1792079"/>
            <a:ext cx="4846320" cy="4139184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1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1792079"/>
            <a:ext cx="4846320" cy="4139184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1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F5668-6D94-45CD-81D0-1C6DECBFF3C0}" type="datetimeFigureOut">
              <a:rPr lang="en-US" smtClean="0"/>
              <a:pPr/>
              <a:t>11-Oct-23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BF7F3-458D-40EA-9B9F-38425DE608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657149"/>
            <a:ext cx="9875520" cy="1066800"/>
          </a:xfrm>
        </p:spPr>
        <p:txBody>
          <a:bodyPr tIns="49633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731565"/>
            <a:ext cx="4848226" cy="615395"/>
          </a:xfrm>
        </p:spPr>
        <p:txBody>
          <a:bodyPr lIns="49633" tIns="0" rIns="49633" bIns="0" anchor="ctr">
            <a:noAutofit/>
          </a:bodyPr>
          <a:lstStyle>
            <a:lvl1pPr marL="0" indent="0">
              <a:buNone/>
              <a:defRPr sz="26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100" b="1"/>
            </a:lvl2pPr>
            <a:lvl3pPr>
              <a:buNone/>
              <a:defRPr sz="2000" b="1"/>
            </a:lvl3pPr>
            <a:lvl4pPr>
              <a:buNone/>
              <a:defRPr sz="1700" b="1"/>
            </a:lvl4pPr>
            <a:lvl5pPr>
              <a:buNone/>
              <a:defRPr sz="17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574031" y="1735774"/>
            <a:ext cx="4850130" cy="611187"/>
          </a:xfrm>
        </p:spPr>
        <p:txBody>
          <a:bodyPr lIns="49633" tIns="0" rIns="49633" bIns="0" anchor="ctr"/>
          <a:lstStyle>
            <a:lvl1pPr marL="0" indent="0">
              <a:buNone/>
              <a:defRPr sz="26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100" b="1"/>
            </a:lvl2pPr>
            <a:lvl3pPr>
              <a:buNone/>
              <a:defRPr sz="2000" b="1"/>
            </a:lvl3pPr>
            <a:lvl4pPr>
              <a:buNone/>
              <a:defRPr sz="1700" b="1"/>
            </a:lvl4pPr>
            <a:lvl5pPr>
              <a:buNone/>
              <a:defRPr sz="17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48640" y="2346960"/>
            <a:ext cx="4848226" cy="3589339"/>
          </a:xfrm>
        </p:spPr>
        <p:txBody>
          <a:bodyPr tIns="0"/>
          <a:lstStyle>
            <a:lvl1pPr>
              <a:defRPr sz="2400"/>
            </a:lvl1pPr>
            <a:lvl2pPr>
              <a:defRPr sz="21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1" y="2346960"/>
            <a:ext cx="4850130" cy="3589339"/>
          </a:xfrm>
        </p:spPr>
        <p:txBody>
          <a:bodyPr tIns="0"/>
          <a:lstStyle>
            <a:lvl1pPr>
              <a:defRPr sz="2400"/>
            </a:lvl1pPr>
            <a:lvl2pPr>
              <a:defRPr sz="21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F5668-6D94-45CD-81D0-1C6DECBFF3C0}" type="datetimeFigureOut">
              <a:rPr lang="en-US" smtClean="0"/>
              <a:pPr/>
              <a:t>11-Oct-23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BF7F3-458D-40EA-9B9F-38425DE608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657149"/>
            <a:ext cx="9966960" cy="1066800"/>
          </a:xfrm>
        </p:spPr>
        <p:txBody>
          <a:bodyPr vert="horz" tIns="49633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5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F5668-6D94-45CD-81D0-1C6DECBFF3C0}" type="datetimeFigureOut">
              <a:rPr lang="en-US" smtClean="0"/>
              <a:pPr/>
              <a:t>11-Oct-23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BF7F3-458D-40EA-9B9F-38425DE608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F5668-6D94-45CD-81D0-1C6DECBFF3C0}" type="datetimeFigureOut">
              <a:rPr lang="en-US" smtClean="0"/>
              <a:pPr/>
              <a:t>11-Oct-23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BF7F3-458D-40EA-9B9F-38425DE608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480062"/>
            <a:ext cx="3291840" cy="108458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8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22960" y="1564640"/>
            <a:ext cx="3291840" cy="4267200"/>
          </a:xfrm>
        </p:spPr>
        <p:txBody>
          <a:bodyPr lIns="19853" rIns="19853"/>
          <a:lstStyle>
            <a:lvl1pPr marL="0" indent="0" algn="l">
              <a:buNone/>
              <a:defRPr sz="1500"/>
            </a:lvl1pPr>
            <a:lvl2pPr indent="0" algn="l">
              <a:buNone/>
              <a:defRPr sz="1300"/>
            </a:lvl2pPr>
            <a:lvl3pPr indent="0" algn="l">
              <a:buNone/>
              <a:defRPr sz="11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290060" y="1564640"/>
            <a:ext cx="6134100" cy="4267200"/>
          </a:xfrm>
        </p:spPr>
        <p:txBody>
          <a:bodyPr tIns="0"/>
          <a:lstStyle>
            <a:lvl1pPr>
              <a:defRPr sz="3000"/>
            </a:lvl1pPr>
            <a:lvl2pPr>
              <a:defRPr sz="2800"/>
            </a:lvl2pPr>
            <a:lvl3pPr>
              <a:defRPr sz="2600"/>
            </a:lvl3pPr>
            <a:lvl4pPr>
              <a:defRPr sz="21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F5668-6D94-45CD-81D0-1C6DECBFF3C0}" type="datetimeFigureOut">
              <a:rPr lang="en-US" smtClean="0"/>
              <a:pPr/>
              <a:t>11-Oct-23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BF7F3-458D-40EA-9B9F-38425DE608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798904" y="1034205"/>
            <a:ext cx="6309360" cy="384048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267" tIns="49633" rIns="99267" bIns="49633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9604961" y="5002451"/>
            <a:ext cx="186538" cy="14508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267" tIns="49633" rIns="99267" bIns="49633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1098531"/>
            <a:ext cx="2655418" cy="1477113"/>
          </a:xfrm>
        </p:spPr>
        <p:txBody>
          <a:bodyPr vert="horz" lIns="49633" tIns="49633" rIns="49633" bIns="49633" anchor="b"/>
          <a:lstStyle>
            <a:lvl1pPr algn="l">
              <a:buNone/>
              <a:defRPr sz="21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0" y="2640199"/>
            <a:ext cx="2651760" cy="2034032"/>
          </a:xfrm>
        </p:spPr>
        <p:txBody>
          <a:bodyPr lIns="69487" rIns="49633" bIns="49633" anchor="t"/>
          <a:lstStyle>
            <a:lvl1pPr marL="0" indent="0" algn="l">
              <a:spcBef>
                <a:spcPts val="272"/>
              </a:spcBef>
              <a:buFontTx/>
              <a:buNone/>
              <a:defRPr sz="1400"/>
            </a:lvl1pPr>
            <a:lvl2pPr>
              <a:defRPr sz="1300"/>
            </a:lvl2pPr>
            <a:lvl3pPr>
              <a:defRPr sz="11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F5668-6D94-45CD-81D0-1C6DECBFF3C0}" type="datetimeFigureOut">
              <a:rPr lang="en-US" smtClean="0"/>
              <a:pPr/>
              <a:t>11-Oct-23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92640" y="5932594"/>
            <a:ext cx="731520" cy="340783"/>
          </a:xfrm>
        </p:spPr>
        <p:txBody>
          <a:bodyPr/>
          <a:lstStyle/>
          <a:p>
            <a:fld id="{84EBF7F3-458D-40EA-9B9F-38425DE608F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182952" y="1119549"/>
            <a:ext cx="5541264" cy="3669792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5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1430" y="5428827"/>
            <a:ext cx="10995660" cy="97197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9267" tIns="49633" rIns="99267" bIns="49633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257800" y="5805171"/>
            <a:ext cx="5715000" cy="59563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9267" tIns="49633" rIns="99267" bIns="49633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1430" y="-6668"/>
            <a:ext cx="10995660" cy="97197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9267" tIns="49633" rIns="99267" bIns="49633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257800" y="-6667"/>
            <a:ext cx="5715000" cy="59563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9267" tIns="49633" rIns="99267" bIns="49633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548640" y="657149"/>
            <a:ext cx="9875520" cy="1066800"/>
          </a:xfrm>
          <a:prstGeom prst="rect">
            <a:avLst/>
          </a:prstGeom>
        </p:spPr>
        <p:txBody>
          <a:bodyPr vert="horz" lIns="0" tIns="49633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548640" y="1806448"/>
            <a:ext cx="9875520" cy="4096512"/>
          </a:xfrm>
          <a:prstGeom prst="rect">
            <a:avLst/>
          </a:prstGeom>
        </p:spPr>
        <p:txBody>
          <a:bodyPr vert="horz" lIns="99267" tIns="49633" rIns="99267" bIns="49633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548640" y="5932594"/>
            <a:ext cx="2560320" cy="34078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3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65F5668-6D94-45CD-81D0-1C6DECBFF3C0}" type="datetimeFigureOut">
              <a:rPr lang="en-US" smtClean="0"/>
              <a:pPr/>
              <a:t>11-Oct-23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200400" y="5932594"/>
            <a:ext cx="4023360" cy="34078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3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9509760" y="5932594"/>
            <a:ext cx="914400" cy="34078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3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4EBF7F3-458D-40EA-9B9F-38425DE608F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22821" y="188915"/>
            <a:ext cx="11016658" cy="605943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pull dir="d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5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97802" indent="-297802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94871" indent="-268022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2673" indent="-268022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290475" indent="-228315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1588277" indent="-228315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1886079" indent="-228315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613" indent="-198535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382415" indent="-198535" algn="l" rtl="0" eaLnBrk="1" latinLnBrk="0" hangingPunct="1">
        <a:spcBef>
          <a:spcPct val="20000"/>
        </a:spcBef>
        <a:buClr>
          <a:schemeClr val="tx2"/>
        </a:buClr>
        <a:buChar char="•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2680217" indent="-198535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9633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9267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48900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98534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48168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97801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47435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97069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645920" y="1635760"/>
            <a:ext cx="7406640" cy="2702560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267" tIns="49633" rIns="99267" bIns="49633"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5760" y="2275840"/>
            <a:ext cx="9875520" cy="1066800"/>
          </a:xfrm>
        </p:spPr>
        <p:txBody>
          <a:bodyPr>
            <a:noAutofit/>
          </a:bodyPr>
          <a:lstStyle/>
          <a:p>
            <a:pPr algn="ctr"/>
            <a:r>
              <a:rPr lang="en-US" sz="5900" b="1" dirty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 Antiqua" pitchFamily="18" charset="0"/>
              </a:rPr>
              <a:t>WELCOME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2" name="Straight Connector 131"/>
          <p:cNvCxnSpPr/>
          <p:nvPr/>
        </p:nvCxnSpPr>
        <p:spPr>
          <a:xfrm rot="5400000">
            <a:off x="-176847" y="5155988"/>
            <a:ext cx="355600" cy="19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5" name="Group 184"/>
          <p:cNvGrpSpPr/>
          <p:nvPr/>
        </p:nvGrpSpPr>
        <p:grpSpPr>
          <a:xfrm>
            <a:off x="1391767" y="1723740"/>
            <a:ext cx="8197886" cy="4066411"/>
            <a:chOff x="1159806" y="2151664"/>
            <a:chExt cx="6831571" cy="4356869"/>
          </a:xfrm>
        </p:grpSpPr>
        <p:sp>
          <p:nvSpPr>
            <p:cNvPr id="169" name="Rectangle 168"/>
            <p:cNvSpPr/>
            <p:nvPr/>
          </p:nvSpPr>
          <p:spPr>
            <a:xfrm>
              <a:off x="3275472" y="6079844"/>
              <a:ext cx="1296777" cy="42868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u="sng" dirty="0" smtClean="0">
                  <a:cs typeface="SutonnyMJ" pitchFamily="2" charset="0"/>
                </a:rPr>
                <a:t>Control Bus </a:t>
              </a:r>
              <a:endParaRPr lang="en-US" u="sng" dirty="0"/>
            </a:p>
          </p:txBody>
        </p:sp>
        <p:sp>
          <p:nvSpPr>
            <p:cNvPr id="2" name="Rectangle 1"/>
            <p:cNvSpPr/>
            <p:nvPr/>
          </p:nvSpPr>
          <p:spPr>
            <a:xfrm>
              <a:off x="1159806" y="3868665"/>
              <a:ext cx="1057833" cy="139811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3" name="Rectangle 2"/>
            <p:cNvSpPr/>
            <p:nvPr/>
          </p:nvSpPr>
          <p:spPr>
            <a:xfrm>
              <a:off x="2614327" y="3868665"/>
              <a:ext cx="1057833" cy="139811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131F0F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4" name="Rectangle 3"/>
            <p:cNvSpPr/>
            <p:nvPr/>
          </p:nvSpPr>
          <p:spPr>
            <a:xfrm>
              <a:off x="4134962" y="3868665"/>
              <a:ext cx="1057833" cy="139811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5" name="Rectangle 4"/>
            <p:cNvSpPr/>
            <p:nvPr/>
          </p:nvSpPr>
          <p:spPr>
            <a:xfrm>
              <a:off x="5589482" y="3868665"/>
              <a:ext cx="1057833" cy="139811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6" name="Up-Down Arrow 5"/>
            <p:cNvSpPr/>
            <p:nvPr/>
          </p:nvSpPr>
          <p:spPr>
            <a:xfrm>
              <a:off x="1754837" y="3402626"/>
              <a:ext cx="264458" cy="466038"/>
            </a:xfrm>
            <a:prstGeom prst="upDownArrow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9" name="Up-Down Arrow 8"/>
            <p:cNvSpPr/>
            <p:nvPr/>
          </p:nvSpPr>
          <p:spPr>
            <a:xfrm>
              <a:off x="6316743" y="3402626"/>
              <a:ext cx="264458" cy="466038"/>
            </a:xfrm>
            <a:prstGeom prst="upDownArrow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1820263" y="3069742"/>
              <a:ext cx="4694824" cy="400155"/>
              <a:chOff x="1828800" y="2286000"/>
              <a:chExt cx="5410994" cy="457994"/>
            </a:xfrm>
          </p:grpSpPr>
          <p:cxnSp>
            <p:nvCxnSpPr>
              <p:cNvPr id="15" name="Straight Connector 14"/>
              <p:cNvCxnSpPr/>
              <p:nvPr/>
            </p:nvCxnSpPr>
            <p:spPr>
              <a:xfrm rot="5400000" flipH="1" flipV="1">
                <a:off x="1604305" y="2510496"/>
                <a:ext cx="457199" cy="8208"/>
              </a:xfrm>
              <a:prstGeom prst="line">
                <a:avLst/>
              </a:prstGeom>
              <a:ln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rot="10800000">
                <a:off x="7070184" y="2438400"/>
                <a:ext cx="8208" cy="304800"/>
              </a:xfrm>
              <a:prstGeom prst="line">
                <a:avLst/>
              </a:prstGeom>
              <a:ln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5400000" flipH="1" flipV="1">
                <a:off x="7010400" y="2514600"/>
                <a:ext cx="457200" cy="1588"/>
              </a:xfrm>
              <a:prstGeom prst="line">
                <a:avLst/>
              </a:prstGeom>
              <a:ln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1981200" y="2438400"/>
                <a:ext cx="5105400" cy="1588"/>
              </a:xfrm>
              <a:prstGeom prst="line">
                <a:avLst/>
              </a:prstGeom>
              <a:ln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1828800" y="2286000"/>
                <a:ext cx="5410200" cy="1588"/>
              </a:xfrm>
              <a:prstGeom prst="line">
                <a:avLst/>
              </a:prstGeom>
              <a:ln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10800000">
                <a:off x="1972992" y="2438399"/>
                <a:ext cx="8208" cy="304800"/>
              </a:xfrm>
              <a:prstGeom prst="line">
                <a:avLst/>
              </a:prstGeom>
              <a:ln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6" name="Up-Down Arrow 45"/>
            <p:cNvSpPr/>
            <p:nvPr/>
          </p:nvSpPr>
          <p:spPr>
            <a:xfrm>
              <a:off x="4729993" y="3202896"/>
              <a:ext cx="330573" cy="665768"/>
            </a:xfrm>
            <a:prstGeom prst="upDownArrow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47" name="Up-Down Arrow 46"/>
            <p:cNvSpPr/>
            <p:nvPr/>
          </p:nvSpPr>
          <p:spPr>
            <a:xfrm>
              <a:off x="3209358" y="3202896"/>
              <a:ext cx="330573" cy="665768"/>
            </a:xfrm>
            <a:prstGeom prst="upDownArrow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37" name="Up Arrow 36"/>
            <p:cNvSpPr/>
            <p:nvPr/>
          </p:nvSpPr>
          <p:spPr>
            <a:xfrm>
              <a:off x="1292035" y="2803435"/>
              <a:ext cx="264458" cy="1065230"/>
            </a:xfrm>
            <a:prstGeom prst="upArrow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u="sng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cxnSp>
          <p:nvCxnSpPr>
            <p:cNvPr id="53" name="Straight Connector 52"/>
            <p:cNvCxnSpPr>
              <a:stCxn id="37" idx="1"/>
            </p:cNvCxnSpPr>
            <p:nvPr/>
          </p:nvCxnSpPr>
          <p:spPr>
            <a:xfrm rot="10800000">
              <a:off x="1292035" y="2470551"/>
              <a:ext cx="1378" cy="466038"/>
            </a:xfrm>
            <a:prstGeom prst="line">
              <a:avLst/>
            </a:prstGeom>
            <a:ln w="28575">
              <a:solidFill>
                <a:srgbClr val="131F0F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stCxn id="37" idx="3"/>
            </p:cNvCxnSpPr>
            <p:nvPr/>
          </p:nvCxnSpPr>
          <p:spPr>
            <a:xfrm flipV="1">
              <a:off x="1556493" y="2603705"/>
              <a:ext cx="1378" cy="332884"/>
            </a:xfrm>
            <a:prstGeom prst="line">
              <a:avLst/>
            </a:prstGeom>
            <a:ln w="28575">
              <a:solidFill>
                <a:srgbClr val="131F0F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0800000">
              <a:off x="5852562" y="2470551"/>
              <a:ext cx="1378" cy="466038"/>
            </a:xfrm>
            <a:prstGeom prst="line">
              <a:avLst/>
            </a:prstGeom>
            <a:ln w="28575">
              <a:solidFill>
                <a:srgbClr val="131F0F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V="1">
              <a:off x="5720333" y="2603705"/>
              <a:ext cx="1378" cy="332884"/>
            </a:xfrm>
            <a:prstGeom prst="line">
              <a:avLst/>
            </a:prstGeom>
            <a:ln w="28575">
              <a:solidFill>
                <a:srgbClr val="131F0F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1292035" y="2470551"/>
              <a:ext cx="4561905" cy="1387"/>
            </a:xfrm>
            <a:prstGeom prst="line">
              <a:avLst/>
            </a:prstGeom>
            <a:ln w="28575">
              <a:solidFill>
                <a:srgbClr val="131F0F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1556493" y="2603705"/>
              <a:ext cx="4165218" cy="1387"/>
            </a:xfrm>
            <a:prstGeom prst="line">
              <a:avLst/>
            </a:prstGeom>
            <a:ln w="28575">
              <a:solidFill>
                <a:srgbClr val="131F0F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sp>
          <p:nvSpPr>
            <p:cNvPr id="72" name="Down Arrow 71"/>
            <p:cNvSpPr/>
            <p:nvPr/>
          </p:nvSpPr>
          <p:spPr>
            <a:xfrm>
              <a:off x="4201076" y="2603705"/>
              <a:ext cx="330573" cy="1264960"/>
            </a:xfrm>
            <a:prstGeom prst="downArrow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87" name="Down Arrow 86"/>
            <p:cNvSpPr/>
            <p:nvPr/>
          </p:nvSpPr>
          <p:spPr>
            <a:xfrm>
              <a:off x="2614326" y="2603705"/>
              <a:ext cx="330573" cy="1264960"/>
            </a:xfrm>
            <a:prstGeom prst="downArrow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88" name="Down Arrow 87"/>
            <p:cNvSpPr/>
            <p:nvPr/>
          </p:nvSpPr>
          <p:spPr>
            <a:xfrm flipH="1">
              <a:off x="5655597" y="2870012"/>
              <a:ext cx="264458" cy="998653"/>
            </a:xfrm>
            <a:prstGeom prst="downArrow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91" name="Down Arrow 90"/>
            <p:cNvSpPr/>
            <p:nvPr/>
          </p:nvSpPr>
          <p:spPr>
            <a:xfrm>
              <a:off x="1424264" y="5266780"/>
              <a:ext cx="462802" cy="466038"/>
            </a:xfrm>
            <a:prstGeom prst="down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92" name="Down Arrow 91"/>
            <p:cNvSpPr/>
            <p:nvPr/>
          </p:nvSpPr>
          <p:spPr>
            <a:xfrm rot="10800000">
              <a:off x="5986170" y="5266780"/>
              <a:ext cx="462801" cy="466038"/>
            </a:xfrm>
            <a:prstGeom prst="down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93" name="Down Arrow 92"/>
            <p:cNvSpPr/>
            <p:nvPr/>
          </p:nvSpPr>
          <p:spPr>
            <a:xfrm rot="10800000">
              <a:off x="4531649" y="5266780"/>
              <a:ext cx="330573" cy="665769"/>
            </a:xfrm>
            <a:prstGeom prst="down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94" name="Down Arrow 93"/>
            <p:cNvSpPr/>
            <p:nvPr/>
          </p:nvSpPr>
          <p:spPr>
            <a:xfrm rot="10800000">
              <a:off x="3011014" y="5266780"/>
              <a:ext cx="330573" cy="665769"/>
            </a:xfrm>
            <a:prstGeom prst="down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cxnSp>
          <p:nvCxnSpPr>
            <p:cNvPr id="142" name="Straight Connector 141"/>
            <p:cNvCxnSpPr/>
            <p:nvPr/>
          </p:nvCxnSpPr>
          <p:spPr>
            <a:xfrm rot="5400000">
              <a:off x="6051124" y="5863895"/>
              <a:ext cx="532615" cy="137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 rot="5400000">
              <a:off x="1224761" y="5863895"/>
              <a:ext cx="532615" cy="137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 rot="5400000">
              <a:off x="5985245" y="5797319"/>
              <a:ext cx="266307" cy="137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/>
            <p:nvPr/>
          </p:nvCxnSpPr>
          <p:spPr>
            <a:xfrm rot="5400000">
              <a:off x="1622373" y="5797319"/>
              <a:ext cx="266307" cy="137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/>
            <p:nvPr/>
          </p:nvCxnSpPr>
          <p:spPr>
            <a:xfrm>
              <a:off x="1754837" y="5931161"/>
              <a:ext cx="4363561" cy="138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>
              <a:off x="1490379" y="6130892"/>
              <a:ext cx="4826363" cy="138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67" name="Left-Right Arrow 166"/>
            <p:cNvSpPr/>
            <p:nvPr/>
          </p:nvSpPr>
          <p:spPr>
            <a:xfrm>
              <a:off x="6647315" y="4334703"/>
              <a:ext cx="528917" cy="332884"/>
            </a:xfrm>
            <a:prstGeom prst="leftRightArrow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3011014" y="2151664"/>
              <a:ext cx="1329744" cy="42868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u="sng" dirty="0" smtClean="0">
                  <a:cs typeface="SutonnyMJ" pitchFamily="2" charset="0"/>
                </a:rPr>
                <a:t>Address Bus </a:t>
              </a:r>
              <a:endParaRPr lang="en-US" u="sng" dirty="0"/>
            </a:p>
          </p:txBody>
        </p:sp>
        <p:sp>
          <p:nvSpPr>
            <p:cNvPr id="170" name="Rectangle 169"/>
            <p:cNvSpPr/>
            <p:nvPr/>
          </p:nvSpPr>
          <p:spPr>
            <a:xfrm>
              <a:off x="3209358" y="2755567"/>
              <a:ext cx="976924" cy="42868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u="sng" dirty="0" smtClean="0">
                  <a:cs typeface="SutonnyMJ" pitchFamily="2" charset="0"/>
                </a:rPr>
                <a:t>Data Bus</a:t>
              </a:r>
              <a:endParaRPr lang="en-US" u="sng" dirty="0"/>
            </a:p>
          </p:txBody>
        </p:sp>
        <p:sp>
          <p:nvSpPr>
            <p:cNvPr id="171" name="Rectangle 170"/>
            <p:cNvSpPr/>
            <p:nvPr/>
          </p:nvSpPr>
          <p:spPr>
            <a:xfrm>
              <a:off x="7044002" y="4202791"/>
              <a:ext cx="947375" cy="75844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cs typeface="SutonnyMJ" pitchFamily="2" charset="0"/>
                </a:rPr>
                <a:t> Outside</a:t>
              </a:r>
            </a:p>
            <a:p>
              <a:r>
                <a:rPr lang="en-US" dirty="0" smtClean="0">
                  <a:cs typeface="SutonnyMJ" pitchFamily="2" charset="0"/>
                </a:rPr>
                <a:t> Worst</a:t>
              </a:r>
              <a:endParaRPr lang="en-US" dirty="0"/>
            </a:p>
          </p:txBody>
        </p:sp>
        <p:sp>
          <p:nvSpPr>
            <p:cNvPr id="174" name="Rectangle 173"/>
            <p:cNvSpPr/>
            <p:nvPr/>
          </p:nvSpPr>
          <p:spPr>
            <a:xfrm>
              <a:off x="4378876" y="4368058"/>
              <a:ext cx="648575" cy="42868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cs typeface="SutonnyMJ" pitchFamily="2" charset="0"/>
                </a:rPr>
                <a:t>ROM</a:t>
              </a:r>
              <a:endParaRPr lang="en-US" dirty="0"/>
            </a:p>
          </p:txBody>
        </p:sp>
        <p:sp>
          <p:nvSpPr>
            <p:cNvPr id="175" name="Rectangle 174"/>
            <p:cNvSpPr/>
            <p:nvPr/>
          </p:nvSpPr>
          <p:spPr>
            <a:xfrm>
              <a:off x="2819411" y="4340622"/>
              <a:ext cx="626774" cy="42868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cs typeface="SutonnyMJ" pitchFamily="2" charset="0"/>
                </a:rPr>
                <a:t>RAM</a:t>
              </a:r>
              <a:endParaRPr lang="en-US" dirty="0"/>
            </a:p>
          </p:txBody>
        </p:sp>
        <p:sp>
          <p:nvSpPr>
            <p:cNvPr id="176" name="Rectangle 175"/>
            <p:cNvSpPr/>
            <p:nvPr/>
          </p:nvSpPr>
          <p:spPr>
            <a:xfrm>
              <a:off x="1440322" y="4368058"/>
              <a:ext cx="573394" cy="42868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cs typeface="SutonnyMJ" pitchFamily="2" charset="0"/>
                </a:rPr>
                <a:t>CPU</a:t>
              </a:r>
              <a:endParaRPr lang="en-US" dirty="0"/>
            </a:p>
          </p:txBody>
        </p:sp>
        <p:sp>
          <p:nvSpPr>
            <p:cNvPr id="177" name="Rectangle 176"/>
            <p:cNvSpPr/>
            <p:nvPr/>
          </p:nvSpPr>
          <p:spPr>
            <a:xfrm>
              <a:off x="5848152" y="4368058"/>
              <a:ext cx="483840" cy="42868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cs typeface="SutonnyMJ" pitchFamily="2" charset="0"/>
                </a:rPr>
                <a:t>I/O</a:t>
              </a:r>
              <a:endParaRPr lang="en-US" dirty="0"/>
            </a:p>
          </p:txBody>
        </p:sp>
      </p:grpSp>
      <p:sp>
        <p:nvSpPr>
          <p:cNvPr id="183" name="Rectangle 182"/>
          <p:cNvSpPr/>
          <p:nvPr/>
        </p:nvSpPr>
        <p:spPr>
          <a:xfrm>
            <a:off x="365761" y="995681"/>
            <a:ext cx="6525922" cy="638844"/>
          </a:xfrm>
          <a:prstGeom prst="rect">
            <a:avLst/>
          </a:prstGeom>
        </p:spPr>
        <p:txBody>
          <a:bodyPr wrap="none" lIns="99267" tIns="49633" rIns="99267" bIns="49633">
            <a:spAutoFit/>
          </a:bodyPr>
          <a:lstStyle/>
          <a:p>
            <a:pPr>
              <a:buBlip>
                <a:blip r:embed="rId2"/>
              </a:buBlip>
            </a:pPr>
            <a:r>
              <a:rPr lang="en-US" sz="35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b="1" dirty="0" err="1">
                <a:latin typeface="SutonnyMJ" pitchFamily="2" charset="0"/>
                <a:cs typeface="SutonnyMJ" pitchFamily="2" charset="0"/>
              </a:rPr>
              <a:t>gvB</a:t>
            </a:r>
            <a:r>
              <a:rPr lang="en-US" sz="3500" b="1" dirty="0">
                <a:latin typeface="SutonnyMJ" pitchFamily="2" charset="0"/>
                <a:cs typeface="SutonnyMJ" pitchFamily="2" charset="0"/>
              </a:rPr>
              <a:t>‡µ</a:t>
            </a:r>
            <a:r>
              <a:rPr lang="en-US" sz="3500" b="1" dirty="0" err="1">
                <a:latin typeface="SutonnyMJ" pitchFamily="2" charset="0"/>
                <a:cs typeface="SutonnyMJ" pitchFamily="2" charset="0"/>
              </a:rPr>
              <a:t>vKw¤úDUv‡ii</a:t>
            </a:r>
            <a:r>
              <a:rPr lang="en-US" sz="35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b="1" dirty="0" err="1">
                <a:latin typeface="SutonnyMJ" pitchFamily="2" charset="0"/>
                <a:cs typeface="SutonnyMJ" pitchFamily="2" charset="0"/>
              </a:rPr>
              <a:t>mvaviY</a:t>
            </a:r>
            <a:r>
              <a:rPr lang="en-US" sz="35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b="1" dirty="0" err="1">
                <a:latin typeface="SutonnyMJ" pitchFamily="2" charset="0"/>
                <a:cs typeface="SutonnyMJ" pitchFamily="2" charset="0"/>
              </a:rPr>
              <a:t>eé</a:t>
            </a:r>
            <a:r>
              <a:rPr lang="en-US" sz="35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b="1" dirty="0" err="1">
                <a:latin typeface="SutonnyMJ" pitchFamily="2" charset="0"/>
                <a:cs typeface="SutonnyMJ" pitchFamily="2" charset="0"/>
              </a:rPr>
              <a:t>WvqvMÖvg</a:t>
            </a:r>
            <a:r>
              <a:rPr lang="en-US" sz="3500" b="1" dirty="0">
                <a:latin typeface="SutonnyMJ" pitchFamily="2" charset="0"/>
                <a:cs typeface="SutonnyMJ" pitchFamily="2" charset="0"/>
              </a:rPr>
              <a:t> :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" name="Group 101"/>
          <p:cNvGrpSpPr/>
          <p:nvPr/>
        </p:nvGrpSpPr>
        <p:grpSpPr>
          <a:xfrm>
            <a:off x="548641" y="1565917"/>
            <a:ext cx="9643563" cy="4748043"/>
            <a:chOff x="457200" y="1677768"/>
            <a:chExt cx="8036302" cy="5087189"/>
          </a:xfrm>
        </p:grpSpPr>
        <p:sp>
          <p:nvSpPr>
            <p:cNvPr id="13" name="Rectangle 12"/>
            <p:cNvSpPr/>
            <p:nvPr/>
          </p:nvSpPr>
          <p:spPr>
            <a:xfrm>
              <a:off x="457200" y="3886200"/>
              <a:ext cx="990600" cy="381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cs typeface="SutonnyMJ" pitchFamily="2" charset="0"/>
                </a:rPr>
                <a:t>Clock</a:t>
              </a:r>
              <a:endParaRPr lang="en-US" dirty="0"/>
            </a:p>
          </p:txBody>
        </p:sp>
        <p:sp>
          <p:nvSpPr>
            <p:cNvPr id="4" name="Rectangle 3"/>
            <p:cNvSpPr/>
            <p:nvPr/>
          </p:nvSpPr>
          <p:spPr>
            <a:xfrm>
              <a:off x="1600200" y="1677768"/>
              <a:ext cx="6781800" cy="4052539"/>
            </a:xfrm>
            <a:prstGeom prst="rect">
              <a:avLst/>
            </a:prstGeom>
            <a:ln w="9525">
              <a:solidFill>
                <a:srgbClr val="131F0F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2311172" y="2317643"/>
              <a:ext cx="1635235" cy="63987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cs typeface="SutonnyMJ" pitchFamily="2" charset="0"/>
                </a:rPr>
                <a:t>Instruction Registers </a:t>
              </a:r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5012864" y="2175448"/>
              <a:ext cx="2275110" cy="92426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cs typeface="SutonnyMJ" pitchFamily="2" charset="0"/>
                </a:rPr>
                <a:t>Work Registers (Including Accumulator)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5794933" y="3526295"/>
              <a:ext cx="1137555" cy="63987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cs typeface="SutonnyMJ" pitchFamily="2" charset="0"/>
                </a:rPr>
                <a:t>ALU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083962" y="4734947"/>
              <a:ext cx="1919624" cy="49768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cs typeface="SutonnyMJ" pitchFamily="2" charset="0"/>
                </a:rPr>
                <a:t>Status Register 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7162800" y="4592753"/>
              <a:ext cx="1120534" cy="85316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cs typeface="SutonnyMJ" pitchFamily="2" charset="0"/>
                </a:rPr>
                <a:t>Program Counter </a:t>
              </a:r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240075" y="3739586"/>
              <a:ext cx="1706332" cy="71097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cs typeface="SutonnyMJ" pitchFamily="2" charset="0"/>
                </a:rPr>
                <a:t>Control Unit</a:t>
              </a:r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666658" y="5730306"/>
              <a:ext cx="686142" cy="28949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962400" y="5715000"/>
              <a:ext cx="1066800" cy="36569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Book Antiqua" pitchFamily="18" charset="0"/>
                  <a:cs typeface="SutonnyMJ" pitchFamily="2" charset="0"/>
                </a:rPr>
                <a:t>D7-D0</a:t>
              </a:r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7086600" y="5730306"/>
              <a:ext cx="1267832" cy="28949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Book Antiqua" pitchFamily="18" charset="0"/>
                  <a:cs typeface="SutonnyMJ" pitchFamily="2" charset="0"/>
                </a:rPr>
                <a:t>A15-A0</a:t>
              </a:r>
              <a:endParaRPr lang="en-US" dirty="0"/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rot="5400000">
              <a:off x="2324100" y="2095500"/>
              <a:ext cx="381000" cy="1588"/>
            </a:xfrm>
            <a:prstGeom prst="straightConnector1">
              <a:avLst/>
            </a:prstGeom>
            <a:ln>
              <a:solidFill>
                <a:srgbClr val="131F0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2514600" y="1905000"/>
              <a:ext cx="5105400" cy="1588"/>
            </a:xfrm>
            <a:prstGeom prst="line">
              <a:avLst/>
            </a:prstGeom>
            <a:ln>
              <a:solidFill>
                <a:srgbClr val="131F0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6705600" y="2819400"/>
              <a:ext cx="1828800" cy="1588"/>
            </a:xfrm>
            <a:prstGeom prst="line">
              <a:avLst/>
            </a:prstGeom>
            <a:ln>
              <a:solidFill>
                <a:srgbClr val="131F0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rot="10800000">
              <a:off x="6934200" y="3733800"/>
              <a:ext cx="685800" cy="1588"/>
            </a:xfrm>
            <a:prstGeom prst="straightConnector1">
              <a:avLst/>
            </a:prstGeom>
            <a:ln>
              <a:solidFill>
                <a:srgbClr val="131F0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 rot="5400000" flipH="1" flipV="1">
              <a:off x="2362200" y="3810000"/>
              <a:ext cx="3810000" cy="1588"/>
            </a:xfrm>
            <a:prstGeom prst="straightConnector1">
              <a:avLst/>
            </a:prstGeom>
            <a:ln>
              <a:solidFill>
                <a:srgbClr val="131F0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 rot="5400000" flipH="1" flipV="1">
              <a:off x="2819400" y="3810000"/>
              <a:ext cx="3810000" cy="1588"/>
            </a:xfrm>
            <a:prstGeom prst="straightConnector1">
              <a:avLst/>
            </a:prstGeom>
            <a:ln>
              <a:solidFill>
                <a:srgbClr val="131F0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 rot="5400000">
              <a:off x="5981700" y="2019300"/>
              <a:ext cx="228600" cy="1588"/>
            </a:xfrm>
            <a:prstGeom prst="straightConnector1">
              <a:avLst/>
            </a:prstGeom>
            <a:ln>
              <a:solidFill>
                <a:srgbClr val="131F0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/>
            <p:nvPr/>
          </p:nvCxnSpPr>
          <p:spPr>
            <a:xfrm rot="10800000">
              <a:off x="4800600" y="3886200"/>
              <a:ext cx="990600" cy="1588"/>
            </a:xfrm>
            <a:prstGeom prst="straightConnector1">
              <a:avLst/>
            </a:prstGeom>
            <a:ln>
              <a:solidFill>
                <a:srgbClr val="131F0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/>
            <p:nvPr/>
          </p:nvCxnSpPr>
          <p:spPr>
            <a:xfrm rot="5400000">
              <a:off x="6058694" y="4456905"/>
              <a:ext cx="533400" cy="1588"/>
            </a:xfrm>
            <a:prstGeom prst="straightConnector1">
              <a:avLst/>
            </a:prstGeom>
            <a:ln>
              <a:solidFill>
                <a:srgbClr val="131F0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 rot="5400000">
              <a:off x="2438400" y="5104606"/>
              <a:ext cx="1219200" cy="1588"/>
            </a:xfrm>
            <a:prstGeom prst="straightConnector1">
              <a:avLst/>
            </a:prstGeom>
            <a:ln>
              <a:solidFill>
                <a:srgbClr val="131F0F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/>
            <p:nvPr/>
          </p:nvCxnSpPr>
          <p:spPr>
            <a:xfrm rot="5400000">
              <a:off x="4343400" y="6247606"/>
              <a:ext cx="304800" cy="1588"/>
            </a:xfrm>
            <a:prstGeom prst="straightConnector1">
              <a:avLst/>
            </a:prstGeom>
            <a:ln>
              <a:solidFill>
                <a:srgbClr val="131F0F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 rot="5400000">
              <a:off x="7696994" y="6171406"/>
              <a:ext cx="304800" cy="1588"/>
            </a:xfrm>
            <a:prstGeom prst="straightConnector1">
              <a:avLst/>
            </a:prstGeom>
            <a:ln>
              <a:solidFill>
                <a:srgbClr val="131F0F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 rot="5400000">
              <a:off x="2896394" y="6171406"/>
              <a:ext cx="304800" cy="1588"/>
            </a:xfrm>
            <a:prstGeom prst="straightConnector1">
              <a:avLst/>
            </a:prstGeom>
            <a:ln>
              <a:solidFill>
                <a:srgbClr val="131F0F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/>
            <p:nvPr/>
          </p:nvCxnSpPr>
          <p:spPr>
            <a:xfrm rot="5400000">
              <a:off x="7695405" y="5561806"/>
              <a:ext cx="304800" cy="1588"/>
            </a:xfrm>
            <a:prstGeom prst="straightConnector1">
              <a:avLst/>
            </a:prstGeom>
            <a:ln>
              <a:solidFill>
                <a:srgbClr val="131F0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/>
            <p:nvPr/>
          </p:nvCxnSpPr>
          <p:spPr>
            <a:xfrm>
              <a:off x="1447800" y="4114800"/>
              <a:ext cx="762000" cy="1588"/>
            </a:xfrm>
            <a:prstGeom prst="straightConnector1">
              <a:avLst/>
            </a:prstGeom>
            <a:ln>
              <a:solidFill>
                <a:srgbClr val="131F0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/>
            <p:nvPr/>
          </p:nvCxnSpPr>
          <p:spPr>
            <a:xfrm rot="5400000">
              <a:off x="2667794" y="3352006"/>
              <a:ext cx="762000" cy="1588"/>
            </a:xfrm>
            <a:prstGeom prst="straightConnector1">
              <a:avLst/>
            </a:prstGeom>
            <a:ln>
              <a:solidFill>
                <a:srgbClr val="131F0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Rectangle 97"/>
            <p:cNvSpPr/>
            <p:nvPr/>
          </p:nvSpPr>
          <p:spPr>
            <a:xfrm>
              <a:off x="2346138" y="6336268"/>
              <a:ext cx="1334767" cy="42868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Book Antiqua" pitchFamily="18" charset="0"/>
                  <a:cs typeface="SutonnyMJ" pitchFamily="2" charset="0"/>
                </a:rPr>
                <a:t>Control Bus </a:t>
              </a:r>
              <a:endParaRPr lang="en-US" dirty="0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3942902" y="6324600"/>
              <a:ext cx="1059585" cy="42868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Book Antiqua" pitchFamily="18" charset="0"/>
                  <a:cs typeface="SutonnyMJ" pitchFamily="2" charset="0"/>
                </a:rPr>
                <a:t>Data Bus </a:t>
              </a:r>
              <a:endParaRPr lang="en-US" dirty="0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7086600" y="6248400"/>
              <a:ext cx="1406902" cy="42868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Book Antiqua" pitchFamily="18" charset="0"/>
                  <a:cs typeface="SutonnyMJ" pitchFamily="2" charset="0"/>
                </a:rPr>
                <a:t>Address Bus </a:t>
              </a:r>
              <a:endParaRPr lang="en-US" dirty="0"/>
            </a:p>
          </p:txBody>
        </p:sp>
      </p:grpSp>
      <p:sp>
        <p:nvSpPr>
          <p:cNvPr id="103" name="Rectangle 102"/>
          <p:cNvSpPr/>
          <p:nvPr/>
        </p:nvSpPr>
        <p:spPr>
          <a:xfrm>
            <a:off x="731521" y="663251"/>
            <a:ext cx="6751946" cy="638844"/>
          </a:xfrm>
          <a:prstGeom prst="rect">
            <a:avLst/>
          </a:prstGeom>
        </p:spPr>
        <p:txBody>
          <a:bodyPr wrap="none" lIns="99267" tIns="49633" rIns="99267" bIns="49633">
            <a:spAutoFit/>
          </a:bodyPr>
          <a:lstStyle/>
          <a:p>
            <a:pPr>
              <a:buBlip>
                <a:blip r:embed="rId3"/>
              </a:buBlip>
            </a:pPr>
            <a:r>
              <a:rPr lang="en-US" sz="35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b="1" dirty="0" smtClean="0">
                <a:latin typeface="SutonnyMJ" pitchFamily="2" charset="0"/>
                <a:cs typeface="SutonnyMJ" pitchFamily="2" charset="0"/>
              </a:rPr>
              <a:t>1.4 </a:t>
            </a:r>
            <a:r>
              <a:rPr lang="en-US" sz="3500" b="1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sz="3500" b="1" dirty="0" smtClean="0">
                <a:latin typeface="SutonnyMJ" pitchFamily="2" charset="0"/>
                <a:cs typeface="SutonnyMJ" pitchFamily="2" charset="0"/>
              </a:rPr>
              <a:t>‡µ</a:t>
            </a:r>
            <a:r>
              <a:rPr lang="en-US" sz="3500" b="1" dirty="0" err="1" smtClean="0">
                <a:latin typeface="SutonnyMJ" pitchFamily="2" charset="0"/>
                <a:cs typeface="SutonnyMJ" pitchFamily="2" charset="0"/>
              </a:rPr>
              <a:t>vKw¤úDUv‡ii</a:t>
            </a:r>
            <a:r>
              <a:rPr lang="en-US" sz="35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b="1" dirty="0" err="1">
                <a:latin typeface="SutonnyMJ" pitchFamily="2" charset="0"/>
                <a:cs typeface="SutonnyMJ" pitchFamily="2" charset="0"/>
              </a:rPr>
              <a:t>Af¨šÍwib</a:t>
            </a:r>
            <a:r>
              <a:rPr lang="en-US" sz="35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b="1" dirty="0" err="1">
                <a:latin typeface="SutonnyMJ" pitchFamily="2" charset="0"/>
                <a:cs typeface="SutonnyMJ" pitchFamily="2" charset="0"/>
              </a:rPr>
              <a:t>msMVb</a:t>
            </a:r>
            <a:r>
              <a:rPr lang="en-US" sz="3500" b="1" dirty="0">
                <a:latin typeface="SutonnyMJ" pitchFamily="2" charset="0"/>
                <a:cs typeface="SutonnyMJ" pitchFamily="2" charset="0"/>
              </a:rPr>
              <a:t> :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endParaRPr lang="en-US" dirty="0"/>
          </a:p>
        </p:txBody>
      </p:sp>
    </p:spTree>
  </p:cSld>
  <p:clrMapOvr>
    <a:masterClrMapping/>
  </p:clrMapOvr>
  <p:transition spd="med">
    <p:cover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57149"/>
            <a:ext cx="9738360" cy="86685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            </a:t>
            </a:r>
            <a:r>
              <a:rPr lang="en-US" sz="4800" dirty="0" smtClean="0"/>
              <a:t>1.5 16 Bit microprocessor.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computer architecture, 16-bit integers, memory addresses, or other data units are those that are 16 bits (2 octets or 2 Bytes) wide. Also, 16-bit CPU and ALU architectures are those that are based on registers, address buses, or data buses of that size. 16-bit microcomputers are computers in which 16-bit microprocessors were the norm</a:t>
            </a:r>
          </a:p>
        </p:txBody>
      </p:sp>
    </p:spTree>
    <p:extLst>
      <p:ext uri="{BB962C8B-B14F-4D97-AF65-F5344CB8AC3E}">
        <p14:creationId xmlns="" xmlns:p14="http://schemas.microsoft.com/office/powerpoint/2010/main" val="4284417191"/>
      </p:ext>
    </p:extLst>
  </p:cSld>
  <p:clrMapOvr>
    <a:masterClrMapping/>
  </p:clrMapOvr>
  <p:transition>
    <p:pull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972800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148150593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972800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517694101"/>
      </p:ext>
    </p:extLst>
  </p:cSld>
  <p:clrMapOvr>
    <a:masterClrMapping/>
  </p:clrMapOvr>
  <p:transition spd="slow">
    <p:wheel spokes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" y="1706880"/>
            <a:ext cx="9784080" cy="3982720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chemeClr val="tx1"/>
              </a:solidFill>
              <a:latin typeface="Constantia" pitchFamily="18" charset="0"/>
            </a:endParaRPr>
          </a:p>
          <a:p>
            <a:endParaRPr lang="en-US" sz="4400" baseline="30000" dirty="0">
              <a:solidFill>
                <a:schemeClr val="tx2">
                  <a:lumMod val="50000"/>
                </a:schemeClr>
              </a:solidFill>
            </a:endParaRPr>
          </a:p>
          <a:p>
            <a:endParaRPr lang="en-US" baseline="30000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Flowchart: Alternate Process 5"/>
          <p:cNvSpPr/>
          <p:nvPr/>
        </p:nvSpPr>
        <p:spPr>
          <a:xfrm>
            <a:off x="640080" y="1849120"/>
            <a:ext cx="9875520" cy="3982720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 cmpd="dbl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9267" tIns="49633" rIns="99267" bIns="49633" rtlCol="0" anchor="ctr"/>
          <a:lstStyle/>
          <a:p>
            <a:pPr algn="ctr"/>
            <a:r>
              <a:rPr lang="en-US" sz="3000" dirty="0"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</a:rPr>
              <a:t>MD: </a:t>
            </a:r>
            <a:r>
              <a:rPr lang="en-US" sz="3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</a:rPr>
              <a:t>Sohel</a:t>
            </a:r>
            <a:r>
              <a:rPr lang="en-US" sz="3000" dirty="0"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</a:rPr>
              <a:t> </a:t>
            </a:r>
            <a:r>
              <a:rPr lang="en-US" sz="30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</a:rPr>
              <a:t>Rana</a:t>
            </a:r>
            <a:r>
              <a:rPr lang="en-US" sz="3000" dirty="0"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</a:rPr>
              <a:t>  </a:t>
            </a:r>
          </a:p>
          <a:p>
            <a:pPr algn="ctr"/>
            <a:r>
              <a:rPr lang="en-US" sz="3000" dirty="0"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</a:rPr>
              <a:t>Junior Instructor(CST</a:t>
            </a:r>
            <a:r>
              <a:rPr lang="en-US" sz="3000" dirty="0">
                <a:solidFill>
                  <a:schemeClr val="bg1">
                    <a:lumMod val="95000"/>
                    <a:lumOff val="5000"/>
                  </a:schemeClr>
                </a:solidFill>
                <a:latin typeface="High Tower Text" pitchFamily="18" charset="0"/>
              </a:rPr>
              <a:t>)</a:t>
            </a:r>
          </a:p>
          <a:p>
            <a:pPr algn="ctr"/>
            <a:r>
              <a:rPr lang="en-US" sz="300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</a:rPr>
              <a:t>Subject : Microprocessor &amp; Interfacing</a:t>
            </a:r>
          </a:p>
          <a:p>
            <a:pPr algn="ctr"/>
            <a:r>
              <a:rPr lang="en-US" sz="300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</a:rPr>
              <a:t>Subject Code : </a:t>
            </a:r>
            <a:r>
              <a:rPr lang="en-US" sz="3000" dirty="0">
                <a:solidFill>
                  <a:schemeClr val="bg1">
                    <a:lumMod val="95000"/>
                    <a:lumOff val="5000"/>
                  </a:schemeClr>
                </a:solidFill>
                <a:latin typeface="Book Antiqua" pitchFamily="18" charset="0"/>
              </a:rPr>
              <a:t>66662</a:t>
            </a:r>
            <a:r>
              <a:rPr lang="en-US" sz="300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</a:rPr>
              <a:t> </a:t>
            </a:r>
          </a:p>
          <a:p>
            <a:pPr algn="ctr"/>
            <a:r>
              <a:rPr lang="en-US" sz="300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</a:rPr>
              <a:t>Semester : </a:t>
            </a:r>
            <a:r>
              <a:rPr lang="en-US" sz="3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</a:rPr>
              <a:t>6th</a:t>
            </a:r>
            <a:endParaRPr lang="en-US" sz="3000" baseline="30000" dirty="0">
              <a:solidFill>
                <a:schemeClr val="bg1">
                  <a:lumMod val="95000"/>
                  <a:lumOff val="5000"/>
                </a:schemeClr>
              </a:solidFill>
              <a:latin typeface="Georgia" pitchFamily="18" charset="0"/>
            </a:endParaRPr>
          </a:p>
          <a:p>
            <a:pPr algn="ctr"/>
            <a:r>
              <a:rPr lang="en-US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</a:rPr>
              <a:t>Department : </a:t>
            </a:r>
            <a:r>
              <a:rPr lang="en-US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</a:rPr>
              <a:t>Data 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</a:rPr>
              <a:t>Telecommunication &amp; Networking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</a:rPr>
              <a:t>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</a:rPr>
              <a:t>Technology</a:t>
            </a:r>
            <a:endParaRPr lang="en-US" baseline="30000" dirty="0">
              <a:solidFill>
                <a:schemeClr val="bg1">
                  <a:lumMod val="95000"/>
                  <a:lumOff val="5000"/>
                </a:schemeClr>
              </a:solidFill>
              <a:latin typeface="Georgia" pitchFamily="18" charset="0"/>
            </a:endParaRPr>
          </a:p>
        </p:txBody>
      </p:sp>
      <p:sp>
        <p:nvSpPr>
          <p:cNvPr id="7" name="Horizontal Scroll 6"/>
          <p:cNvSpPr/>
          <p:nvPr/>
        </p:nvSpPr>
        <p:spPr>
          <a:xfrm>
            <a:off x="731520" y="284480"/>
            <a:ext cx="9601200" cy="1280160"/>
          </a:xfrm>
          <a:prstGeom prst="horizontalScroll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9267" tIns="49633" rIns="99267" bIns="49633" rtlCol="0" anchor="ctr"/>
          <a:lstStyle/>
          <a:p>
            <a:pPr algn="ctr"/>
            <a:r>
              <a:rPr lang="en-US" sz="39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Feni</a:t>
            </a:r>
            <a:r>
              <a:rPr lang="en-US" sz="39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 Computer Institute</a:t>
            </a:r>
            <a:endParaRPr lang="en-US" sz="39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657600" y="1066800"/>
            <a:ext cx="3108960" cy="64008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99267" tIns="49633" rIns="99267" bIns="49633" rtlCol="0" anchor="ctr"/>
          <a:lstStyle/>
          <a:p>
            <a:pPr algn="ctr"/>
            <a:r>
              <a:rPr lang="en-US" sz="3500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Aa¨vq</a:t>
            </a:r>
            <a:r>
              <a:rPr lang="en-US" sz="3500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Ñ 01</a:t>
            </a:r>
            <a:endParaRPr lang="en-US" sz="2100" dirty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Horizontal Scroll 2"/>
          <p:cNvSpPr/>
          <p:nvPr/>
        </p:nvSpPr>
        <p:spPr>
          <a:xfrm>
            <a:off x="822960" y="2180100"/>
            <a:ext cx="9235440" cy="215822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267" tIns="49633" rIns="99267" bIns="49633" rtlCol="0" anchor="ctr"/>
          <a:lstStyle/>
          <a:p>
            <a:pPr algn="ctr"/>
            <a:r>
              <a:rPr lang="en-US" sz="4400" dirty="0" err="1">
                <a:latin typeface="SutonnyMJ" pitchFamily="2" charset="0"/>
                <a:cs typeface="SutonnyMJ" pitchFamily="2" charset="0"/>
              </a:rPr>
              <a:t>gvB</a:t>
            </a:r>
            <a:r>
              <a:rPr lang="en-US" sz="4400" dirty="0">
                <a:latin typeface="SutonnyMJ" pitchFamily="2" charset="0"/>
                <a:cs typeface="SutonnyMJ" pitchFamily="2" charset="0"/>
              </a:rPr>
              <a:t>‡µ</a:t>
            </a:r>
            <a:r>
              <a:rPr lang="en-US" sz="4400" dirty="0" err="1">
                <a:latin typeface="SutonnyMJ" pitchFamily="2" charset="0"/>
                <a:cs typeface="SutonnyMJ" pitchFamily="2" charset="0"/>
              </a:rPr>
              <a:t>vcÖ‡mmi</a:t>
            </a:r>
            <a:r>
              <a:rPr lang="en-US" sz="4400" dirty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4400" dirty="0" err="1">
                <a:latin typeface="SutonnyMJ" pitchFamily="2" charset="0"/>
                <a:cs typeface="SutonnyMJ" pitchFamily="2" charset="0"/>
              </a:rPr>
              <a:t>gvB</a:t>
            </a:r>
            <a:r>
              <a:rPr lang="en-US" sz="4400" dirty="0">
                <a:latin typeface="SutonnyMJ" pitchFamily="2" charset="0"/>
                <a:cs typeface="SutonnyMJ" pitchFamily="2" charset="0"/>
              </a:rPr>
              <a:t>‡µ</a:t>
            </a:r>
            <a:r>
              <a:rPr lang="en-US" sz="4400" dirty="0" err="1">
                <a:latin typeface="SutonnyMJ" pitchFamily="2" charset="0"/>
                <a:cs typeface="SutonnyMJ" pitchFamily="2" charset="0"/>
              </a:rPr>
              <a:t>vKw¤úDUv‡ii</a:t>
            </a:r>
            <a:r>
              <a:rPr lang="en-US" sz="44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>
                <a:latin typeface="SutonnyMJ" pitchFamily="2" charset="0"/>
                <a:cs typeface="SutonnyMJ" pitchFamily="2" charset="0"/>
              </a:rPr>
              <a:t>aviYv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1440" y="1422401"/>
            <a:ext cx="10607040" cy="869677"/>
          </a:xfrm>
          <a:prstGeom prst="rect">
            <a:avLst/>
          </a:prstGeom>
        </p:spPr>
        <p:txBody>
          <a:bodyPr wrap="square" lIns="99267" tIns="49633" rIns="99267" bIns="49633">
            <a:spAutoFit/>
          </a:bodyPr>
          <a:lstStyle/>
          <a:p>
            <a:pPr algn="just"/>
            <a:endParaRPr lang="en-US" sz="3000" dirty="0">
              <a:latin typeface="SutonnyMJ" pitchFamily="2" charset="0"/>
              <a:cs typeface="SutonnyMJ" pitchFamily="2" charset="0"/>
            </a:endParaRPr>
          </a:p>
          <a:p>
            <a:pPr algn="just"/>
            <a:endParaRPr lang="en-US" dirty="0" smtClean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" y="995680"/>
            <a:ext cx="10789920" cy="5255493"/>
          </a:xfrm>
          <a:prstGeom prst="rect">
            <a:avLst/>
          </a:prstGeom>
        </p:spPr>
        <p:txBody>
          <a:bodyPr wrap="square" lIns="99267" tIns="49633" rIns="99267" bIns="49633">
            <a:spAutoFit/>
          </a:bodyPr>
          <a:lstStyle/>
          <a:p>
            <a:r>
              <a:rPr lang="en-US" sz="3000" u="sng" dirty="0" smtClean="0">
                <a:latin typeface="SutonnyMJ" pitchFamily="2" charset="0"/>
                <a:cs typeface="SutonnyMJ" pitchFamily="2" charset="0"/>
              </a:rPr>
              <a:t>1.1 </a:t>
            </a:r>
            <a:r>
              <a:rPr lang="en-US" sz="3000" u="sng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sz="3000" u="sng" dirty="0" smtClean="0">
                <a:latin typeface="SutonnyMJ" pitchFamily="2" charset="0"/>
                <a:cs typeface="SutonnyMJ" pitchFamily="2" charset="0"/>
              </a:rPr>
              <a:t>‡µ</a:t>
            </a:r>
            <a:r>
              <a:rPr lang="en-US" sz="3000" u="sng" dirty="0" err="1" smtClean="0">
                <a:latin typeface="SutonnyMJ" pitchFamily="2" charset="0"/>
                <a:cs typeface="SutonnyMJ" pitchFamily="2" charset="0"/>
              </a:rPr>
              <a:t>vcÖ‡mmi</a:t>
            </a:r>
            <a:r>
              <a:rPr lang="en-US" sz="3000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: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gvB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‡µ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vcÖ‡mmi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nj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GKwU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B‡jKUªwbK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wPc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hv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dirty="0">
                <a:latin typeface="Book Antiqua" pitchFamily="18" charset="0"/>
                <a:cs typeface="SutonnyMJ" pitchFamily="2" charset="0"/>
              </a:rPr>
              <a:t>LSI,VLSI </a:t>
            </a:r>
            <a:r>
              <a:rPr lang="en-US" sz="26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†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UK‡bvjwR‡Z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‰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Zwi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Ges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Gi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KvR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n‡jv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Z_¨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cÖwµqv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KiY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Kiv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| </a:t>
            </a:r>
          </a:p>
          <a:p>
            <a:pPr algn="just"/>
            <a:r>
              <a:rPr lang="en-US" sz="3000" dirty="0">
                <a:latin typeface="SutonnyMJ" pitchFamily="2" charset="0"/>
                <a:cs typeface="SutonnyMJ" pitchFamily="2" charset="0"/>
              </a:rPr>
              <a:t>1971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mv‡j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me©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cÖ_g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gvB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‡µ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vcÖ‡mmi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Gi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Avwe©fve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N‡U|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gvwK©b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hy³iv‡ói B‡›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Uj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K‡c©v‡ikb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KZ„©K ‰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ZwiK„Z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gvB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‡µ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vcÖ‡mmiwU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wQj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4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we‡Ui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gvB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‡µ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vcÖ‡mmi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gvby‡li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gw¯Í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®‹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miƒc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GwU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gvB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‡µ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vKw¤úDUv‡ii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g~j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PvwjKv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kw³|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A_©vr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gvB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‡µ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vcÖ‡mmi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gvB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‡µ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vKw¤úDUv‡ii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‡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cÖvMÖvg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wbe©v‡ni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cÖavb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Ask|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gvB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‡µ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vKw¤úDUvi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wm‡÷‡g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gvB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‡µ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vcÖ‡mmi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n‡”Q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Kw¯úDUvi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gvwëcvicvm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cÖvMÖv‡gej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Bw›U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ª‡MÖ‡UW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wWfvBm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|  </a:t>
            </a:r>
          </a:p>
          <a:p>
            <a:pPr algn="just"/>
            <a:r>
              <a:rPr lang="en-US" sz="3000" dirty="0" err="1">
                <a:latin typeface="SutonnyMJ" pitchFamily="2" charset="0"/>
                <a:cs typeface="SutonnyMJ" pitchFamily="2" charset="0"/>
              </a:rPr>
              <a:t>gvB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‡µ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vcÖ‡mm‡ii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wZbwU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‡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gŠwjK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Ask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i‡q‡Q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,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h_v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:-</a:t>
            </a:r>
          </a:p>
          <a:p>
            <a:pPr lvl="2"/>
            <a:r>
              <a:rPr lang="en-US" sz="35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1)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MvwYwZK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Ask / †hŠw³K Ask </a:t>
            </a:r>
            <a:r>
              <a:rPr lang="en-US" sz="3000" dirty="0">
                <a:latin typeface="Book Antiqua" pitchFamily="18" charset="0"/>
                <a:cs typeface="SutonnyMJ" pitchFamily="2" charset="0"/>
              </a:rPr>
              <a:t> </a:t>
            </a:r>
            <a:r>
              <a:rPr lang="en-US" sz="2600" dirty="0">
                <a:latin typeface="Book Antiqua" pitchFamily="18" charset="0"/>
                <a:cs typeface="SutonnyMJ" pitchFamily="2" charset="0"/>
              </a:rPr>
              <a:t>(Arithmetic/Logic Unit)</a:t>
            </a:r>
            <a:endParaRPr lang="en-US" sz="3000" dirty="0">
              <a:latin typeface="SutonnyMJ" pitchFamily="2" charset="0"/>
              <a:cs typeface="SutonnyMJ" pitchFamily="2" charset="0"/>
            </a:endParaRPr>
          </a:p>
          <a:p>
            <a:pPr lvl="2"/>
            <a:r>
              <a:rPr lang="en-US" sz="3000" dirty="0">
                <a:latin typeface="SutonnyMJ" pitchFamily="2" charset="0"/>
                <a:cs typeface="SutonnyMJ" pitchFamily="2" charset="0"/>
              </a:rPr>
              <a:t> 2) †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iwR÷vi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A¨v‡i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dirty="0">
                <a:latin typeface="Book Antiqua" pitchFamily="18" charset="0"/>
                <a:cs typeface="SutonnyMJ" pitchFamily="2" charset="0"/>
              </a:rPr>
              <a:t>(Register Array)</a:t>
            </a:r>
            <a:endParaRPr lang="en-US" sz="3000" dirty="0">
              <a:latin typeface="SutonnyMJ" pitchFamily="2" charset="0"/>
              <a:cs typeface="SutonnyMJ" pitchFamily="2" charset="0"/>
            </a:endParaRPr>
          </a:p>
          <a:p>
            <a:pPr lvl="2"/>
            <a:r>
              <a:rPr lang="en-US" sz="3000" dirty="0">
                <a:latin typeface="SutonnyMJ" pitchFamily="2" charset="0"/>
                <a:cs typeface="SutonnyMJ" pitchFamily="2" charset="0"/>
              </a:rPr>
              <a:t> 3)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mgq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wba©viK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wbqšÍY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Ask </a:t>
            </a:r>
            <a:r>
              <a:rPr lang="en-US" sz="2600" dirty="0">
                <a:latin typeface="SutonnyMJ" pitchFamily="2" charset="0"/>
                <a:cs typeface="SutonnyMJ" pitchFamily="2" charset="0"/>
              </a:rPr>
              <a:t>(</a:t>
            </a:r>
            <a:r>
              <a:rPr lang="en-US" sz="2600" dirty="0">
                <a:latin typeface="Book Antiqua" pitchFamily="18" charset="0"/>
                <a:cs typeface="SutonnyMJ" pitchFamily="2" charset="0"/>
              </a:rPr>
              <a:t>Control Unit)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endParaRPr lang="en-US" sz="35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213362"/>
            <a:ext cx="10698480" cy="4101331"/>
          </a:xfrm>
          <a:prstGeom prst="rect">
            <a:avLst/>
          </a:prstGeom>
        </p:spPr>
        <p:txBody>
          <a:bodyPr wrap="square" lIns="99267" tIns="49633" rIns="99267" bIns="49633">
            <a:spAutoFit/>
          </a:bodyPr>
          <a:lstStyle/>
          <a:p>
            <a:r>
              <a:rPr lang="en-US" sz="3000" dirty="0" err="1">
                <a:latin typeface="SutonnyMJ" pitchFamily="2" charset="0"/>
                <a:cs typeface="SutonnyMJ" pitchFamily="2" charset="0"/>
              </a:rPr>
              <a:t>gvB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‡µ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vcÖ‡mmi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Gi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Af¨šÍwib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msMVb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A¼b :</a:t>
            </a:r>
          </a:p>
          <a:p>
            <a:endParaRPr lang="en-US" sz="3000" dirty="0">
              <a:latin typeface="SutonnyMJ" pitchFamily="2" charset="0"/>
              <a:cs typeface="SutonnyMJ" pitchFamily="2" charset="0"/>
            </a:endParaRPr>
          </a:p>
          <a:p>
            <a:r>
              <a:rPr lang="en-US" sz="3000" dirty="0">
                <a:latin typeface="SutonnyMJ" pitchFamily="2" charset="0"/>
                <a:cs typeface="SutonnyMJ" pitchFamily="2" charset="0"/>
              </a:rPr>
              <a:t>                          </a:t>
            </a:r>
          </a:p>
          <a:p>
            <a:endParaRPr lang="en-US" sz="3000" dirty="0">
              <a:latin typeface="SutonnyMJ" pitchFamily="2" charset="0"/>
              <a:cs typeface="SutonnyMJ" pitchFamily="2" charset="0"/>
            </a:endParaRPr>
          </a:p>
          <a:p>
            <a:endParaRPr lang="en-US" sz="3000" dirty="0">
              <a:latin typeface="SutonnyMJ" pitchFamily="2" charset="0"/>
              <a:cs typeface="SutonnyMJ" pitchFamily="2" charset="0"/>
            </a:endParaRPr>
          </a:p>
          <a:p>
            <a:endParaRPr lang="en-US" sz="3000" dirty="0">
              <a:latin typeface="SutonnyMJ" pitchFamily="2" charset="0"/>
              <a:cs typeface="SutonnyMJ" pitchFamily="2" charset="0"/>
            </a:endParaRPr>
          </a:p>
          <a:p>
            <a:endParaRPr lang="en-US" sz="3000" dirty="0">
              <a:latin typeface="SutonnyMJ" pitchFamily="2" charset="0"/>
              <a:cs typeface="SutonnyMJ" pitchFamily="2" charset="0"/>
            </a:endParaRPr>
          </a:p>
          <a:p>
            <a:endParaRPr lang="en-US" sz="3000" dirty="0"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397723" y="1066801"/>
          <a:ext cx="5277396" cy="942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8698"/>
                <a:gridCol w="2638698"/>
              </a:tblGrid>
              <a:tr h="942048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cs typeface="SutonnyMJ" pitchFamily="2" charset="0"/>
                        </a:rPr>
                        <a:t>  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cs typeface="SutonnyMJ" pitchFamily="2" charset="0"/>
                        </a:rPr>
                        <a:t>Register Array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SutonnyMJ" pitchFamily="2" charset="0"/>
                          <a:cs typeface="SutonnyMJ" pitchFamily="2" charset="0"/>
                        </a:rPr>
                        <a:t>†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  <a:latin typeface="SutonnyMJ" pitchFamily="2" charset="0"/>
                          <a:cs typeface="SutonnyMJ" pitchFamily="2" charset="0"/>
                        </a:rPr>
                        <a:t>iwR÷vi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SutonnyMJ" pitchFamily="2" charset="0"/>
                          <a:cs typeface="SutonnyMJ" pitchFamily="2" charset="0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  <a:latin typeface="SutonnyMJ" pitchFamily="2" charset="0"/>
                          <a:cs typeface="SutonnyMJ" pitchFamily="2" charset="0"/>
                        </a:rPr>
                        <a:t>A¨v‡i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SutonnyMJ" pitchFamily="2" charset="0"/>
                          <a:cs typeface="SutonnyMJ" pitchFamily="2" charset="0"/>
                        </a:rPr>
                        <a:t> 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86148" marR="86148" marT="33502" marB="33502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 smtClean="0">
                        <a:solidFill>
                          <a:schemeClr val="tx1"/>
                        </a:solidFill>
                        <a:latin typeface="Book Antiqua" pitchFamily="18" charset="0"/>
                        <a:cs typeface="SutonnyMJ" pitchFamily="2" charset="0"/>
                      </a:endParaRPr>
                    </a:p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cs typeface="SutonnyMJ" pitchFamily="2" charset="0"/>
                        </a:rPr>
                        <a:t>Arithmetic/Logic Unit</a:t>
                      </a:r>
                    </a:p>
                    <a:p>
                      <a:r>
                        <a:rPr lang="en-US" sz="1500" dirty="0" err="1" smtClean="0">
                          <a:solidFill>
                            <a:schemeClr val="tx1"/>
                          </a:solidFill>
                          <a:latin typeface="SutonnyMJ" pitchFamily="2" charset="0"/>
                          <a:cs typeface="SutonnyMJ" pitchFamily="2" charset="0"/>
                        </a:rPr>
                        <a:t>MvwYwZK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SutonnyMJ" pitchFamily="2" charset="0"/>
                          <a:cs typeface="SutonnyMJ" pitchFamily="2" charset="0"/>
                        </a:rPr>
                        <a:t> Ask / †hŠw³K Ask 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86148" marR="86148" marT="33502" marB="33502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397726" y="2063102"/>
          <a:ext cx="5277395" cy="7816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77395"/>
              </a:tblGrid>
              <a:tr h="78169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Book Antiqua" pitchFamily="18" charset="0"/>
                          <a:cs typeface="SutonnyMJ" pitchFamily="2" charset="0"/>
                        </a:rPr>
                        <a:t>Control Unit</a:t>
                      </a:r>
                      <a:endParaRPr lang="en-US" sz="1800" dirty="0" smtClean="0">
                        <a:solidFill>
                          <a:schemeClr val="tx1"/>
                        </a:solidFill>
                        <a:latin typeface="SutonnyMJ" pitchFamily="2" charset="0"/>
                        <a:cs typeface="SutonnyMJ" pitchFamily="2" charset="0"/>
                      </a:endParaRPr>
                    </a:p>
                    <a:p>
                      <a:pPr algn="ctr"/>
                      <a:r>
                        <a:rPr lang="en-US" sz="1800" dirty="0" err="1" smtClean="0">
                          <a:solidFill>
                            <a:schemeClr val="tx1"/>
                          </a:solidFill>
                          <a:latin typeface="SutonnyMJ" pitchFamily="2" charset="0"/>
                          <a:cs typeface="SutonnyMJ" pitchFamily="2" charset="0"/>
                        </a:rPr>
                        <a:t>mgq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SutonnyMJ" pitchFamily="2" charset="0"/>
                          <a:cs typeface="SutonnyMJ" pitchFamily="2" charset="0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  <a:latin typeface="SutonnyMJ" pitchFamily="2" charset="0"/>
                          <a:cs typeface="SutonnyMJ" pitchFamily="2" charset="0"/>
                        </a:rPr>
                        <a:t>wba©viK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SutonnyMJ" pitchFamily="2" charset="0"/>
                          <a:cs typeface="SutonnyMJ" pitchFamily="2" charset="0"/>
                        </a:rPr>
                        <a:t> I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  <a:latin typeface="SutonnyMJ" pitchFamily="2" charset="0"/>
                          <a:cs typeface="SutonnyMJ" pitchFamily="2" charset="0"/>
                        </a:rPr>
                        <a:t>wbqšÍY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SutonnyMJ" pitchFamily="2" charset="0"/>
                          <a:cs typeface="SutonnyMJ" pitchFamily="2" charset="0"/>
                        </a:rPr>
                        <a:t> Ask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86148" marR="86148" marT="33502" marB="33502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6" name="Rectangle 15"/>
          <p:cNvSpPr/>
          <p:nvPr/>
        </p:nvSpPr>
        <p:spPr>
          <a:xfrm>
            <a:off x="0" y="3140170"/>
            <a:ext cx="10789920" cy="3485778"/>
          </a:xfrm>
          <a:prstGeom prst="rect">
            <a:avLst/>
          </a:prstGeom>
        </p:spPr>
        <p:txBody>
          <a:bodyPr wrap="square" lIns="99267" tIns="49633" rIns="99267" bIns="49633">
            <a:spAutoFit/>
          </a:bodyPr>
          <a:lstStyle/>
          <a:p>
            <a:endParaRPr lang="en-US" dirty="0">
              <a:latin typeface="Book Antiqua" pitchFamily="18" charset="0"/>
              <a:cs typeface="SutonnyMJ" pitchFamily="2" charset="0"/>
            </a:endParaRPr>
          </a:p>
          <a:p>
            <a:endParaRPr lang="en-US" dirty="0" smtClean="0">
              <a:latin typeface="Book Antiqua" pitchFamily="18" charset="0"/>
              <a:cs typeface="SutonnyMJ" pitchFamily="2" charset="0"/>
            </a:endParaRPr>
          </a:p>
          <a:p>
            <a:endParaRPr lang="en-US" dirty="0">
              <a:latin typeface="Book Antiqua" pitchFamily="18" charset="0"/>
              <a:cs typeface="SutonnyMJ" pitchFamily="2" charset="0"/>
            </a:endParaRPr>
          </a:p>
          <a:p>
            <a:endParaRPr lang="en-US" dirty="0" smtClean="0">
              <a:latin typeface="Book Antiqua" pitchFamily="18" charset="0"/>
              <a:cs typeface="SutonnyMJ" pitchFamily="2" charset="0"/>
            </a:endParaRPr>
          </a:p>
          <a:p>
            <a:endParaRPr lang="en-US" dirty="0">
              <a:latin typeface="Book Antiqua" pitchFamily="18" charset="0"/>
              <a:cs typeface="SutonnyMJ" pitchFamily="2" charset="0"/>
            </a:endParaRPr>
          </a:p>
          <a:p>
            <a:endParaRPr lang="en-US" dirty="0" smtClean="0">
              <a:latin typeface="Book Antiqua" pitchFamily="18" charset="0"/>
              <a:cs typeface="SutonnyMJ" pitchFamily="2" charset="0"/>
            </a:endParaRPr>
          </a:p>
          <a:p>
            <a:endParaRPr lang="en-US" dirty="0">
              <a:latin typeface="Book Antiqua" pitchFamily="18" charset="0"/>
              <a:cs typeface="SutonnyMJ" pitchFamily="2" charset="0"/>
            </a:endParaRPr>
          </a:p>
          <a:p>
            <a:endParaRPr lang="en-US" dirty="0" smtClean="0">
              <a:latin typeface="Book Antiqua" pitchFamily="18" charset="0"/>
              <a:cs typeface="SutonnyMJ" pitchFamily="2" charset="0"/>
            </a:endParaRPr>
          </a:p>
          <a:p>
            <a:endParaRPr lang="en-US" dirty="0">
              <a:latin typeface="Book Antiqua" pitchFamily="18" charset="0"/>
              <a:cs typeface="SutonnyMJ" pitchFamily="2" charset="0"/>
            </a:endParaRPr>
          </a:p>
          <a:p>
            <a:endParaRPr lang="en-US" dirty="0" smtClean="0">
              <a:latin typeface="Book Antiqua" pitchFamily="18" charset="0"/>
              <a:cs typeface="SutonnyMJ" pitchFamily="2" charset="0"/>
            </a:endParaRPr>
          </a:p>
          <a:p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640080" y="3028045"/>
            <a:ext cx="9966959" cy="2254671"/>
          </a:xfrm>
          <a:prstGeom prst="rect">
            <a:avLst/>
          </a:prstGeom>
        </p:spPr>
        <p:txBody>
          <a:bodyPr wrap="square" lIns="99267" tIns="49633" rIns="99267" bIns="49633">
            <a:spAutoFit/>
          </a:bodyPr>
          <a:lstStyle/>
          <a:p>
            <a:pPr algn="ctr"/>
            <a:endParaRPr lang="en-US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en-US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en-US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82881" y="3028045"/>
            <a:ext cx="10515599" cy="7640761"/>
          </a:xfrm>
          <a:prstGeom prst="rect">
            <a:avLst/>
          </a:prstGeom>
        </p:spPr>
        <p:txBody>
          <a:bodyPr wrap="square" lIns="99267" tIns="49633" rIns="99267" bIns="49633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000" b="1" u="sng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u="sng" dirty="0" err="1">
                <a:latin typeface="SutonnyMJ" pitchFamily="2" charset="0"/>
                <a:cs typeface="SutonnyMJ" pitchFamily="2" charset="0"/>
              </a:rPr>
              <a:t>MvwYwZK</a:t>
            </a:r>
            <a:r>
              <a:rPr lang="en-US" sz="3000" b="1" u="sng" dirty="0">
                <a:latin typeface="SutonnyMJ" pitchFamily="2" charset="0"/>
                <a:cs typeface="SutonnyMJ" pitchFamily="2" charset="0"/>
              </a:rPr>
              <a:t>/‡hŠw³K Ask 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: G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As‡k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WvUvi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wewfbœ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ai‡bi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MvwYwZK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I hyw³g~jK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KvR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m¤úbœ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nq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| G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KvR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¸‡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jvi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g‡a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¨ †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hvM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we‡qvM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A¨vÛ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dirty="0">
                <a:cs typeface="SutonnyMJ" pitchFamily="2" charset="0"/>
              </a:rPr>
              <a:t>(AND), 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Ai</a:t>
            </a:r>
            <a:r>
              <a:rPr lang="en-US" sz="2600" dirty="0">
                <a:cs typeface="SutonnyMJ" pitchFamily="2" charset="0"/>
              </a:rPr>
              <a:t>(OR),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GKªK¬zwmf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Ai</a:t>
            </a:r>
            <a:r>
              <a:rPr lang="en-US" sz="2600" dirty="0">
                <a:cs typeface="SutonnyMJ" pitchFamily="2" charset="0"/>
              </a:rPr>
              <a:t> (X-OR),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wkdwUs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Bbw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µ‡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g›U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Ab¨Zg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AwaK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ÿgZv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m¤úbœ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gvB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‡µ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vcÖ‡mmi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dirty="0">
                <a:cs typeface="SutonnyMJ" pitchFamily="2" charset="0"/>
              </a:rPr>
              <a:t>ALU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As‡k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¸b I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fv‡Mi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KvR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Kiv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nq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| </a:t>
            </a:r>
          </a:p>
          <a:p>
            <a:pPr>
              <a:buFont typeface="Wingdings" pitchFamily="2" charset="2"/>
              <a:buChar char="Ø"/>
            </a:pPr>
            <a:r>
              <a:rPr lang="en-US" sz="3000" b="1" u="sng" dirty="0">
                <a:latin typeface="SutonnyMJ" pitchFamily="2" charset="0"/>
                <a:cs typeface="SutonnyMJ" pitchFamily="2" charset="0"/>
              </a:rPr>
              <a:t> ‡</a:t>
            </a:r>
            <a:r>
              <a:rPr lang="en-US" sz="3000" b="1" u="sng" dirty="0" err="1">
                <a:latin typeface="SutonnyMJ" pitchFamily="2" charset="0"/>
                <a:cs typeface="SutonnyMJ" pitchFamily="2" charset="0"/>
              </a:rPr>
              <a:t>iwR÷vi</a:t>
            </a:r>
            <a:r>
              <a:rPr lang="en-US" sz="3000" b="1" u="sng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u="sng" dirty="0" err="1">
                <a:latin typeface="SutonnyMJ" pitchFamily="2" charset="0"/>
                <a:cs typeface="SutonnyMJ" pitchFamily="2" charset="0"/>
              </a:rPr>
              <a:t>A¨v‡i</a:t>
            </a:r>
            <a:r>
              <a:rPr lang="en-US" sz="3000" b="1" u="sng" dirty="0">
                <a:latin typeface="SutonnyMJ" pitchFamily="2" charset="0"/>
                <a:cs typeface="SutonnyMJ" pitchFamily="2" charset="0"/>
              </a:rPr>
              <a:t> : 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G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As‡k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wewfbœ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ai‡Yi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iwR÷vi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_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v‡K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hviv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wewfbœ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dvskb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m¤úbœ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G‡`i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g‡a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me‡P‡q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¸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iæZ¡c~Y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© ‡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iwR÷vi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n‡jv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cÖvMÖvg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KvD›Uvi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hv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‡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ggwi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n‡Z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wb‡q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Avmv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Bb÷ª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vKkb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Kv‡Wi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A¨v‡Wªm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mg~n‡K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aviY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|</a:t>
            </a:r>
          </a:p>
          <a:p>
            <a:endParaRPr lang="en-US" sz="3000" dirty="0">
              <a:latin typeface="SutonnyMJ" pitchFamily="2" charset="0"/>
              <a:cs typeface="SutonnyMJ" pitchFamily="2" charset="0"/>
            </a:endParaRPr>
          </a:p>
          <a:p>
            <a:endParaRPr lang="en-US" sz="3000" dirty="0">
              <a:latin typeface="SutonnyMJ" pitchFamily="2" charset="0"/>
              <a:cs typeface="SutonnyMJ" pitchFamily="2" charset="0"/>
            </a:endParaRPr>
          </a:p>
          <a:p>
            <a:endParaRPr lang="en-US" dirty="0">
              <a:latin typeface="SutonnyMJ" pitchFamily="2" charset="0"/>
              <a:cs typeface="SutonnyMJ" pitchFamily="2" charset="0"/>
            </a:endParaRPr>
          </a:p>
          <a:p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endParaRPr lang="en-US" dirty="0">
              <a:latin typeface="SutonnyMJ" pitchFamily="2" charset="0"/>
              <a:cs typeface="SutonnyMJ" pitchFamily="2" charset="0"/>
            </a:endParaRPr>
          </a:p>
          <a:p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endParaRPr lang="en-US" dirty="0">
              <a:latin typeface="SutonnyMJ" pitchFamily="2" charset="0"/>
              <a:cs typeface="SutonnyMJ" pitchFamily="2" charset="0"/>
            </a:endParaRPr>
          </a:p>
          <a:p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endParaRPr lang="en-US" dirty="0">
              <a:latin typeface="SutonnyMJ" pitchFamily="2" charset="0"/>
              <a:cs typeface="SutonnyMJ" pitchFamily="2" charset="0"/>
            </a:endParaRPr>
          </a:p>
          <a:p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endParaRPr lang="en-US" dirty="0">
              <a:latin typeface="SutonnyMJ" pitchFamily="2" charset="0"/>
              <a:cs typeface="SutonnyMJ" pitchFamily="2" charset="0"/>
            </a:endParaRPr>
          </a:p>
          <a:p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26" name="Right Arrow 25"/>
          <p:cNvSpPr/>
          <p:nvPr/>
        </p:nvSpPr>
        <p:spPr>
          <a:xfrm>
            <a:off x="6675120" y="1137920"/>
            <a:ext cx="548640" cy="28448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267" tIns="49633" rIns="99267" bIns="49633" rtlCol="0" anchor="ctr"/>
          <a:lstStyle/>
          <a:p>
            <a:pPr algn="ctr"/>
            <a:endParaRPr lang="en-US"/>
          </a:p>
        </p:txBody>
      </p:sp>
      <p:sp>
        <p:nvSpPr>
          <p:cNvPr id="29" name="Right Arrow 28"/>
          <p:cNvSpPr/>
          <p:nvPr/>
        </p:nvSpPr>
        <p:spPr>
          <a:xfrm>
            <a:off x="6675120" y="2346960"/>
            <a:ext cx="548640" cy="28448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267" tIns="49633" rIns="99267" bIns="49633" rtlCol="0" anchor="ctr"/>
          <a:lstStyle/>
          <a:p>
            <a:pPr algn="ctr"/>
            <a:endParaRPr lang="en-US"/>
          </a:p>
        </p:txBody>
      </p:sp>
      <p:sp>
        <p:nvSpPr>
          <p:cNvPr id="30" name="Left-Right Arrow 29"/>
          <p:cNvSpPr/>
          <p:nvPr/>
        </p:nvSpPr>
        <p:spPr>
          <a:xfrm>
            <a:off x="6675120" y="1706880"/>
            <a:ext cx="640080" cy="213360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267" tIns="49633" rIns="99267" bIns="49633"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244743" y="2275841"/>
            <a:ext cx="1388298" cy="500345"/>
          </a:xfrm>
          <a:prstGeom prst="rect">
            <a:avLst/>
          </a:prstGeom>
        </p:spPr>
        <p:txBody>
          <a:bodyPr wrap="none" lIns="99267" tIns="49633" rIns="99267" bIns="49633">
            <a:spAutoFit/>
          </a:bodyPr>
          <a:lstStyle/>
          <a:p>
            <a:r>
              <a:rPr lang="en-US" sz="2600" dirty="0">
                <a:solidFill>
                  <a:prstClr val="black"/>
                </a:solidFill>
                <a:latin typeface="SutonnyMJ" pitchFamily="2" charset="0"/>
                <a:cs typeface="SutonnyMJ" pitchFamily="2" charset="0"/>
              </a:rPr>
              <a:t>K‡›</a:t>
            </a:r>
            <a:r>
              <a:rPr lang="en-US" sz="2600" dirty="0" err="1">
                <a:solidFill>
                  <a:prstClr val="black"/>
                </a:solidFill>
                <a:latin typeface="SutonnyMJ" pitchFamily="2" charset="0"/>
                <a:cs typeface="SutonnyMJ" pitchFamily="2" charset="0"/>
              </a:rPr>
              <a:t>Uªvj</a:t>
            </a:r>
            <a:r>
              <a:rPr lang="en-US" sz="2600" dirty="0">
                <a:solidFill>
                  <a:prstClr val="black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dirty="0" err="1">
                <a:solidFill>
                  <a:prstClr val="black"/>
                </a:solidFill>
                <a:latin typeface="SutonnyMJ" pitchFamily="2" charset="0"/>
                <a:cs typeface="SutonnyMJ" pitchFamily="2" charset="0"/>
              </a:rPr>
              <a:t>evm</a:t>
            </a:r>
            <a:endParaRPr lang="en-US" sz="1700" dirty="0"/>
          </a:p>
        </p:txBody>
      </p:sp>
      <p:sp>
        <p:nvSpPr>
          <p:cNvPr id="32" name="Rectangle 31"/>
          <p:cNvSpPr/>
          <p:nvPr/>
        </p:nvSpPr>
        <p:spPr>
          <a:xfrm>
            <a:off x="7315200" y="995681"/>
            <a:ext cx="1529363" cy="500345"/>
          </a:xfrm>
          <a:prstGeom prst="rect">
            <a:avLst/>
          </a:prstGeom>
        </p:spPr>
        <p:txBody>
          <a:bodyPr wrap="none" lIns="99267" tIns="49633" rIns="99267" bIns="49633">
            <a:spAutoFit/>
          </a:bodyPr>
          <a:lstStyle/>
          <a:p>
            <a:r>
              <a:rPr lang="en-US" sz="2600" dirty="0" err="1">
                <a:solidFill>
                  <a:prstClr val="black"/>
                </a:solidFill>
                <a:latin typeface="SutonnyMJ" pitchFamily="2" charset="0"/>
                <a:cs typeface="SutonnyMJ" pitchFamily="2" charset="0"/>
              </a:rPr>
              <a:t>A¨v‡Wªm</a:t>
            </a:r>
            <a:r>
              <a:rPr lang="en-US" sz="2600" dirty="0">
                <a:solidFill>
                  <a:prstClr val="black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dirty="0" err="1">
                <a:solidFill>
                  <a:prstClr val="black"/>
                </a:solidFill>
                <a:latin typeface="SutonnyMJ" pitchFamily="2" charset="0"/>
                <a:cs typeface="SutonnyMJ" pitchFamily="2" charset="0"/>
              </a:rPr>
              <a:t>evm</a:t>
            </a:r>
            <a:r>
              <a:rPr lang="en-US" sz="2600" dirty="0">
                <a:solidFill>
                  <a:prstClr val="black"/>
                </a:solidFill>
                <a:latin typeface="SutonnyMJ" pitchFamily="2" charset="0"/>
                <a:cs typeface="SutonnyMJ" pitchFamily="2" charset="0"/>
              </a:rPr>
              <a:t> </a:t>
            </a:r>
            <a:endParaRPr lang="en-US" sz="1700" dirty="0"/>
          </a:p>
        </p:txBody>
      </p:sp>
      <p:sp>
        <p:nvSpPr>
          <p:cNvPr id="33" name="Rectangle 32"/>
          <p:cNvSpPr/>
          <p:nvPr/>
        </p:nvSpPr>
        <p:spPr>
          <a:xfrm>
            <a:off x="7315201" y="1564641"/>
            <a:ext cx="1207159" cy="500345"/>
          </a:xfrm>
          <a:prstGeom prst="rect">
            <a:avLst/>
          </a:prstGeom>
        </p:spPr>
        <p:txBody>
          <a:bodyPr wrap="none" lIns="99267" tIns="49633" rIns="99267" bIns="49633">
            <a:spAutoFit/>
          </a:bodyPr>
          <a:lstStyle/>
          <a:p>
            <a:r>
              <a:rPr lang="en-US" sz="2600" dirty="0" err="1">
                <a:solidFill>
                  <a:prstClr val="black"/>
                </a:solidFill>
                <a:latin typeface="SutonnyMJ" pitchFamily="2" charset="0"/>
                <a:cs typeface="SutonnyMJ" pitchFamily="2" charset="0"/>
              </a:rPr>
              <a:t>WvUv</a:t>
            </a:r>
            <a:r>
              <a:rPr lang="en-US" sz="2600" dirty="0">
                <a:solidFill>
                  <a:prstClr val="black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dirty="0" err="1">
                <a:solidFill>
                  <a:prstClr val="black"/>
                </a:solidFill>
                <a:latin typeface="SutonnyMJ" pitchFamily="2" charset="0"/>
                <a:cs typeface="SutonnyMJ" pitchFamily="2" charset="0"/>
              </a:rPr>
              <a:t>evm</a:t>
            </a:r>
            <a:r>
              <a:rPr lang="en-US" sz="2600" dirty="0">
                <a:solidFill>
                  <a:prstClr val="black"/>
                </a:solidFill>
                <a:latin typeface="SutonnyMJ" pitchFamily="2" charset="0"/>
                <a:cs typeface="SutonnyMJ" pitchFamily="2" charset="0"/>
              </a:rPr>
              <a:t> </a:t>
            </a:r>
            <a:endParaRPr lang="en-US" sz="17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880" y="711200"/>
            <a:ext cx="10515600" cy="6378877"/>
          </a:xfrm>
          <a:prstGeom prst="rect">
            <a:avLst/>
          </a:prstGeom>
        </p:spPr>
        <p:txBody>
          <a:bodyPr wrap="square" lIns="99267" tIns="49633" rIns="99267" bIns="49633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000" b="1" u="sng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u="sng" dirty="0" err="1">
                <a:latin typeface="SutonnyMJ" pitchFamily="2" charset="0"/>
                <a:cs typeface="SutonnyMJ" pitchFamily="2" charset="0"/>
              </a:rPr>
              <a:t>mgq</a:t>
            </a:r>
            <a:r>
              <a:rPr lang="en-US" sz="3000" b="1" u="sng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u="sng" dirty="0" err="1">
                <a:latin typeface="SutonnyMJ" pitchFamily="2" charset="0"/>
                <a:cs typeface="SutonnyMJ" pitchFamily="2" charset="0"/>
              </a:rPr>
              <a:t>wba©viK</a:t>
            </a:r>
            <a:r>
              <a:rPr lang="en-US" sz="3000" b="1" u="sng" dirty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3000" b="1" u="sng" dirty="0" err="1">
                <a:latin typeface="SutonnyMJ" pitchFamily="2" charset="0"/>
                <a:cs typeface="SutonnyMJ" pitchFamily="2" charset="0"/>
              </a:rPr>
              <a:t>wbqš¿Y</a:t>
            </a:r>
            <a:r>
              <a:rPr lang="en-US" sz="3000" b="1" u="sng" dirty="0">
                <a:latin typeface="SutonnyMJ" pitchFamily="2" charset="0"/>
                <a:cs typeface="SutonnyMJ" pitchFamily="2" charset="0"/>
              </a:rPr>
              <a:t> Ask: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G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As‡ki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cÖavb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KvR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n‡jv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cÖvMÖvg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ggwi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n‡Z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Bb÷ª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vKkb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‡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KvW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dP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wW‡KvW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Kiv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Ges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Bb÷ª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vKkb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wbe©v‡ni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Rb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gvB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‡µ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vcÖ‡mmi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Gi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Ab¨vb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Ask‡K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KvR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Kiv‡bv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Rb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¨ Dchy³ K‡›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Uªvj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wmMb¨vj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Drcbœ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Kiv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| G Ask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Aek¨B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ewn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¯’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i¨vg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ig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Ges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>
                <a:cs typeface="SutonnyMJ" pitchFamily="2" charset="0"/>
              </a:rPr>
              <a:t>I/O 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wWfvB‡mi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cÖv‡qvRb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Abyhvwq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mgq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wba©viY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wbqš¿Y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wmMb¨vj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Drcbœ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|</a:t>
            </a:r>
          </a:p>
          <a:p>
            <a:endParaRPr lang="en-US" sz="3000" dirty="0">
              <a:latin typeface="SutonnyMJ" pitchFamily="2" charset="0"/>
              <a:cs typeface="SutonnyMJ" pitchFamily="2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u="sng" dirty="0" err="1">
                <a:latin typeface="SutonnyMJ" pitchFamily="2" charset="0"/>
                <a:cs typeface="SutonnyMJ" pitchFamily="2" charset="0"/>
              </a:rPr>
              <a:t>gvB</a:t>
            </a:r>
            <a:r>
              <a:rPr lang="en-US" sz="3000" b="1" u="sng" dirty="0">
                <a:latin typeface="SutonnyMJ" pitchFamily="2" charset="0"/>
                <a:cs typeface="SutonnyMJ" pitchFamily="2" charset="0"/>
              </a:rPr>
              <a:t>‡µ</a:t>
            </a:r>
            <a:r>
              <a:rPr lang="en-US" sz="3000" b="1" u="sng" dirty="0" err="1">
                <a:latin typeface="SutonnyMJ" pitchFamily="2" charset="0"/>
                <a:cs typeface="SutonnyMJ" pitchFamily="2" charset="0"/>
              </a:rPr>
              <a:t>vcÖ‡mmi</a:t>
            </a:r>
            <a:r>
              <a:rPr lang="en-US" sz="3000" b="1" u="sng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u="sng" dirty="0" err="1">
                <a:latin typeface="SutonnyMJ" pitchFamily="2" charset="0"/>
                <a:cs typeface="SutonnyMJ" pitchFamily="2" charset="0"/>
              </a:rPr>
              <a:t>Gi</a:t>
            </a:r>
            <a:r>
              <a:rPr lang="en-US" sz="3000" b="1" u="sng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u="sng" dirty="0" err="1">
                <a:latin typeface="SutonnyMJ" pitchFamily="2" charset="0"/>
                <a:cs typeface="SutonnyMJ" pitchFamily="2" charset="0"/>
              </a:rPr>
              <a:t>e¨envi</a:t>
            </a:r>
            <a:r>
              <a:rPr lang="en-US" sz="3000" b="1" u="sng" dirty="0">
                <a:latin typeface="SutonnyMJ" pitchFamily="2" charset="0"/>
                <a:cs typeface="SutonnyMJ" pitchFamily="2" charset="0"/>
              </a:rPr>
              <a:t>: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eZ©gvb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hy‡M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gvB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‡µ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vcÖ‡mmi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Gi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e¨vcK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e¨envi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i‡q‡Q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wb‡P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KZK¸‡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jv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e¨envi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D‡jøL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Kiv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Mj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|</a:t>
            </a:r>
          </a:p>
          <a:p>
            <a:pPr lvl="2">
              <a:buBlip>
                <a:blip r:embed="rId3"/>
              </a:buBlip>
            </a:pP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dirty="0" err="1">
                <a:latin typeface="SutonnyMJ" pitchFamily="2" charset="0"/>
                <a:cs typeface="SutonnyMJ" pitchFamily="2" charset="0"/>
              </a:rPr>
              <a:t>gvB</a:t>
            </a:r>
            <a:r>
              <a:rPr lang="en-US" sz="2600" dirty="0">
                <a:latin typeface="SutonnyMJ" pitchFamily="2" charset="0"/>
                <a:cs typeface="SutonnyMJ" pitchFamily="2" charset="0"/>
              </a:rPr>
              <a:t>‡µ</a:t>
            </a:r>
            <a:r>
              <a:rPr lang="en-US" sz="2600" dirty="0" err="1">
                <a:latin typeface="SutonnyMJ" pitchFamily="2" charset="0"/>
                <a:cs typeface="SutonnyMJ" pitchFamily="2" charset="0"/>
              </a:rPr>
              <a:t>vKw¤úDUv‡i</a:t>
            </a:r>
            <a:r>
              <a:rPr lang="en-US" sz="2600" dirty="0">
                <a:latin typeface="SutonnyMJ" pitchFamily="2" charset="0"/>
                <a:cs typeface="SutonnyMJ" pitchFamily="2" charset="0"/>
              </a:rPr>
              <a:t> wm </a:t>
            </a:r>
            <a:r>
              <a:rPr lang="en-US" sz="2600" dirty="0" err="1">
                <a:latin typeface="SutonnyMJ" pitchFamily="2" charset="0"/>
                <a:cs typeface="SutonnyMJ" pitchFamily="2" charset="0"/>
              </a:rPr>
              <a:t>wc</a:t>
            </a:r>
            <a:r>
              <a:rPr lang="en-US" sz="2600" dirty="0">
                <a:latin typeface="SutonnyMJ" pitchFamily="2" charset="0"/>
                <a:cs typeface="SutonnyMJ" pitchFamily="2" charset="0"/>
              </a:rPr>
              <a:t> BD </a:t>
            </a:r>
            <a:r>
              <a:rPr lang="en-US" sz="2600" dirty="0" err="1">
                <a:latin typeface="SutonnyMJ" pitchFamily="2" charset="0"/>
                <a:cs typeface="SutonnyMJ" pitchFamily="2" charset="0"/>
              </a:rPr>
              <a:t>wn‡m‡e</a:t>
            </a:r>
            <a:r>
              <a:rPr lang="en-US" sz="2600" dirty="0">
                <a:latin typeface="SutonnyMJ" pitchFamily="2" charset="0"/>
                <a:cs typeface="SutonnyMJ" pitchFamily="2" charset="0"/>
              </a:rPr>
              <a:t>,</a:t>
            </a:r>
          </a:p>
          <a:p>
            <a:pPr lvl="2">
              <a:buBlip>
                <a:blip r:embed="rId3"/>
              </a:buBlip>
            </a:pPr>
            <a:r>
              <a:rPr lang="en-US" sz="26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dirty="0" err="1">
                <a:latin typeface="SutonnyMJ" pitchFamily="2" charset="0"/>
                <a:cs typeface="SutonnyMJ" pitchFamily="2" charset="0"/>
              </a:rPr>
              <a:t>wWwRUvj</a:t>
            </a:r>
            <a:r>
              <a:rPr lang="en-US" sz="2600" dirty="0">
                <a:latin typeface="SutonnyMJ" pitchFamily="2" charset="0"/>
                <a:cs typeface="SutonnyMJ" pitchFamily="2" charset="0"/>
              </a:rPr>
              <a:t> K‡›</a:t>
            </a:r>
            <a:r>
              <a:rPr lang="en-US" sz="2600" dirty="0" err="1">
                <a:latin typeface="SutonnyMJ" pitchFamily="2" charset="0"/>
                <a:cs typeface="SutonnyMJ" pitchFamily="2" charset="0"/>
              </a:rPr>
              <a:t>Uªvjvi</a:t>
            </a:r>
            <a:r>
              <a:rPr lang="en-US" sz="26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dirty="0" err="1">
                <a:latin typeface="SutonnyMJ" pitchFamily="2" charset="0"/>
                <a:cs typeface="SutonnyMJ" pitchFamily="2" charset="0"/>
              </a:rPr>
              <a:t>wn‡m‡e</a:t>
            </a:r>
            <a:r>
              <a:rPr lang="en-US" sz="2600" dirty="0">
                <a:latin typeface="SutonnyMJ" pitchFamily="2" charset="0"/>
                <a:cs typeface="SutonnyMJ" pitchFamily="2" charset="0"/>
              </a:rPr>
              <a:t>,</a:t>
            </a:r>
          </a:p>
          <a:p>
            <a:pPr lvl="2">
              <a:buBlip>
                <a:blip r:embed="rId3"/>
              </a:buBlip>
            </a:pPr>
            <a:r>
              <a:rPr lang="en-US" sz="26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dirty="0" err="1">
                <a:latin typeface="SutonnyMJ" pitchFamily="2" charset="0"/>
                <a:cs typeface="SutonnyMJ" pitchFamily="2" charset="0"/>
              </a:rPr>
              <a:t>wewfbœ</a:t>
            </a:r>
            <a:r>
              <a:rPr lang="en-US" sz="26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dirty="0" err="1">
                <a:latin typeface="SutonnyMJ" pitchFamily="2" charset="0"/>
                <a:cs typeface="SutonnyMJ" pitchFamily="2" charset="0"/>
              </a:rPr>
              <a:t>ai‡Yi</a:t>
            </a:r>
            <a:r>
              <a:rPr lang="en-US" sz="2600" dirty="0">
                <a:latin typeface="SutonnyMJ" pitchFamily="2" charset="0"/>
                <a:cs typeface="SutonnyMJ" pitchFamily="2" charset="0"/>
              </a:rPr>
              <a:t> Bb÷ª</a:t>
            </a:r>
            <a:r>
              <a:rPr lang="en-US" sz="2600" dirty="0" err="1">
                <a:latin typeface="SutonnyMJ" pitchFamily="2" charset="0"/>
                <a:cs typeface="SutonnyMJ" pitchFamily="2" charset="0"/>
              </a:rPr>
              <a:t>y‡g</a:t>
            </a:r>
            <a:r>
              <a:rPr lang="en-US" sz="2600" dirty="0">
                <a:latin typeface="SutonnyMJ" pitchFamily="2" charset="0"/>
                <a:cs typeface="SutonnyMJ" pitchFamily="2" charset="0"/>
              </a:rPr>
              <a:t>‡›U,</a:t>
            </a:r>
          </a:p>
          <a:p>
            <a:pPr lvl="2">
              <a:buBlip>
                <a:blip r:embed="rId3"/>
              </a:buBlip>
            </a:pPr>
            <a:r>
              <a:rPr lang="en-US" sz="26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dirty="0" err="1">
                <a:latin typeface="SutonnyMJ" pitchFamily="2" charset="0"/>
                <a:cs typeface="SutonnyMJ" pitchFamily="2" charset="0"/>
              </a:rPr>
              <a:t>WvUv</a:t>
            </a:r>
            <a:r>
              <a:rPr lang="en-US" sz="26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dirty="0" err="1">
                <a:latin typeface="SutonnyMJ" pitchFamily="2" charset="0"/>
                <a:cs typeface="SutonnyMJ" pitchFamily="2" charset="0"/>
              </a:rPr>
              <a:t>wWm‡cø</a:t>
            </a:r>
            <a:r>
              <a:rPr lang="en-US" sz="26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dirty="0" err="1">
                <a:latin typeface="SutonnyMJ" pitchFamily="2" charset="0"/>
                <a:cs typeface="SutonnyMJ" pitchFamily="2" charset="0"/>
              </a:rPr>
              <a:t>Kivi</a:t>
            </a:r>
            <a:r>
              <a:rPr lang="en-US" sz="26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dirty="0" err="1">
                <a:latin typeface="SutonnyMJ" pitchFamily="2" charset="0"/>
                <a:cs typeface="SutonnyMJ" pitchFamily="2" charset="0"/>
              </a:rPr>
              <a:t>Kv‡R</a:t>
            </a:r>
            <a:r>
              <a:rPr lang="en-US" sz="2600" dirty="0"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sz="3000" dirty="0">
                <a:latin typeface="SutonnyMJ" pitchFamily="2" charset="0"/>
                <a:cs typeface="SutonnyMJ" pitchFamily="2" charset="0"/>
              </a:rPr>
              <a:t> 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GQvovI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eZ©gv‡b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we‡klfv‡e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cÖ¯ZyZK„Z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gvB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‡µ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vc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ª‡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mmi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wWwRUvj</a:t>
            </a:r>
            <a:endParaRPr lang="en-US" sz="3000" dirty="0">
              <a:latin typeface="SutonnyMJ" pitchFamily="2" charset="0"/>
              <a:cs typeface="SutonnyMJ" pitchFamily="2" charset="0"/>
            </a:endParaRPr>
          </a:p>
          <a:p>
            <a:r>
              <a:rPr lang="en-US" sz="3000" dirty="0">
                <a:latin typeface="SutonnyMJ" pitchFamily="2" charset="0"/>
                <a:cs typeface="SutonnyMJ" pitchFamily="2" charset="0"/>
              </a:rPr>
              <a:t> 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wmMb¨vj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cÖ‡mwms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Kv‡R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e¨eüZ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n‡”Q|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86352"/>
            <a:ext cx="10698480" cy="6563543"/>
          </a:xfrm>
          <a:prstGeom prst="rect">
            <a:avLst/>
          </a:prstGeom>
        </p:spPr>
        <p:txBody>
          <a:bodyPr wrap="square" lIns="99267" tIns="49633" rIns="99267" bIns="49633">
            <a:spAutoFit/>
          </a:bodyPr>
          <a:lstStyle/>
          <a:p>
            <a:r>
              <a:rPr lang="en-US" sz="3000" b="1" u="sng" dirty="0" err="1">
                <a:latin typeface="SutonnyMJ" pitchFamily="2" charset="0"/>
                <a:cs typeface="SutonnyMJ" pitchFamily="2" charset="0"/>
              </a:rPr>
              <a:t>gvB</a:t>
            </a:r>
            <a:r>
              <a:rPr lang="en-US" sz="3000" b="1" u="sng" dirty="0">
                <a:latin typeface="SutonnyMJ" pitchFamily="2" charset="0"/>
                <a:cs typeface="SutonnyMJ" pitchFamily="2" charset="0"/>
              </a:rPr>
              <a:t>‡µ</a:t>
            </a:r>
            <a:r>
              <a:rPr lang="en-US" sz="3000" b="1" u="sng" dirty="0" err="1">
                <a:latin typeface="SutonnyMJ" pitchFamily="2" charset="0"/>
                <a:cs typeface="SutonnyMJ" pitchFamily="2" charset="0"/>
              </a:rPr>
              <a:t>vKw¤úDUvi</a:t>
            </a:r>
            <a:r>
              <a:rPr lang="en-US" sz="3000" b="1" u="sng" dirty="0">
                <a:latin typeface="SutonnyMJ" pitchFamily="2" charset="0"/>
                <a:cs typeface="SutonnyMJ" pitchFamily="2" charset="0"/>
              </a:rPr>
              <a:t>: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†h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mKj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Kw¤úDUv‡ii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K›`ªŠq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cÖwµqvKiY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Ask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ev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wm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wc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BD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wn‡mwe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ÿz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`ª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gvB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‡µ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vc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ª‡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mmi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e¨eüZ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nq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Zv‡K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gvB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‡µ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vKw¤úDUvi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ejv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nq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| </a:t>
            </a:r>
          </a:p>
          <a:p>
            <a:endParaRPr lang="en-US" sz="3000" dirty="0">
              <a:latin typeface="SutonnyMJ" pitchFamily="2" charset="0"/>
              <a:cs typeface="SutonnyMJ" pitchFamily="2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gvB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‡µ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vKw¤úDUvi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wm‡÷‡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gi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cÖavvb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Ask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n‡jv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gvB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‡µ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vcÖ‡mmi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Ges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Ab¨vb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¨ †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cwi‡divj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e¨e¯’vi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mn‡hvwMZvq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gvB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‡µ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vKw¤úDUvi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mgm¨v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mgvav‡bi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Kvh©cÖYvwj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m¤úv`b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_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v‡K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lv‡Ui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`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k‡Ki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gvSvgvwS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mg‡q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QvU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Kw¤úDUvi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ˆ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Zwii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cÖeYZv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†_‡K D™¢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vweZ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nq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gvB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‡µ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vKw¤úDUvi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GwUB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n‡jv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AvaywbK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wWwRUvj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Kw¤úDUvi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e¨vmvwqK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D‡Ï‡k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¨  </a:t>
            </a:r>
            <a:r>
              <a:rPr lang="en-US" sz="2600" dirty="0">
                <a:cs typeface="SutonnyMJ" pitchFamily="2" charset="0"/>
              </a:rPr>
              <a:t>IBM(International Business Machine) </a:t>
            </a:r>
            <a:r>
              <a:rPr lang="en-US" sz="2600" dirty="0">
                <a:latin typeface="SutonnyMJ" pitchFamily="2" charset="0"/>
                <a:cs typeface="SutonnyMJ" pitchFamily="2" charset="0"/>
              </a:rPr>
              <a:t>1981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mv‡j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cÖ_g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gvB‡KªvKw¤úDUvi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‰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Zwi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K‡ib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|</a:t>
            </a:r>
          </a:p>
          <a:p>
            <a:endParaRPr lang="en-US" sz="3000" dirty="0">
              <a:latin typeface="SutonnyMJ" pitchFamily="2" charset="0"/>
              <a:cs typeface="SutonnyMJ" pitchFamily="2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gvB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‡µ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vKw¤úDUv‡ii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mvnv‡h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wb¤œwjwLZ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KvR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¸‡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jv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Kiv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n‡q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_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v‡K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|</a:t>
            </a:r>
          </a:p>
          <a:p>
            <a:pPr algn="ctr"/>
            <a:r>
              <a:rPr lang="en-US" sz="3000" dirty="0">
                <a:latin typeface="SutonnyMJ" pitchFamily="2" charset="0"/>
                <a:cs typeface="SutonnyMJ" pitchFamily="2" charset="0"/>
              </a:rPr>
              <a:t>1) Bb÷ª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vKkb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WvUv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MÖnY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,           2) Bb÷ª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vKkb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WvUv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msiÿY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, </a:t>
            </a:r>
          </a:p>
          <a:p>
            <a:pPr algn="ctr"/>
            <a:r>
              <a:rPr lang="en-US" sz="3000" dirty="0">
                <a:latin typeface="SutonnyMJ" pitchFamily="2" charset="0"/>
                <a:cs typeface="SutonnyMJ" pitchFamily="2" charset="0"/>
              </a:rPr>
              <a:t>3)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wnmveKiY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ev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WvUv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cÖwµqvKiY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,   4)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wnmv‡ei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djvdj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cÖ`k©b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,</a:t>
            </a:r>
          </a:p>
          <a:p>
            <a:pPr algn="ctr"/>
            <a:r>
              <a:rPr lang="en-US" sz="3000" dirty="0">
                <a:latin typeface="SutonnyMJ" pitchFamily="2" charset="0"/>
                <a:cs typeface="SutonnyMJ" pitchFamily="2" charset="0"/>
              </a:rPr>
              <a:t>5)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wewfbœ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wWfvBm‡K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wbqš¿Y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|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880" y="782320"/>
            <a:ext cx="10698480" cy="6101878"/>
          </a:xfrm>
          <a:prstGeom prst="rect">
            <a:avLst/>
          </a:prstGeom>
        </p:spPr>
        <p:txBody>
          <a:bodyPr wrap="square" lIns="99267" tIns="49633" rIns="99267" bIns="49633">
            <a:spAutoFit/>
          </a:bodyPr>
          <a:lstStyle/>
          <a:p>
            <a:r>
              <a:rPr lang="en-US" sz="3000" dirty="0" err="1">
                <a:latin typeface="SutonnyMJ" pitchFamily="2" charset="0"/>
                <a:cs typeface="SutonnyMJ" pitchFamily="2" charset="0"/>
              </a:rPr>
              <a:t>gvB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‡µ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vKw¤úDUvi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wZbwU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g~j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As‡ki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mgš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^‡q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MwVZ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h_v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:</a:t>
            </a:r>
          </a:p>
          <a:p>
            <a:pPr>
              <a:buBlip>
                <a:blip r:embed="rId2"/>
              </a:buBlip>
            </a:pPr>
            <a:r>
              <a:rPr lang="en-US" sz="3000" dirty="0">
                <a:latin typeface="SutonnyMJ" pitchFamily="2" charset="0"/>
                <a:cs typeface="SutonnyMJ" pitchFamily="2" charset="0"/>
              </a:rPr>
              <a:t> ‡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ggwi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2600" dirty="0">
                <a:cs typeface="SutonnyMJ" pitchFamily="2" charset="0"/>
              </a:rPr>
              <a:t>(Memory)</a:t>
            </a:r>
            <a:endParaRPr lang="en-US" sz="3000" dirty="0">
              <a:latin typeface="SutonnyMJ" pitchFamily="2" charset="0"/>
              <a:cs typeface="SutonnyMJ" pitchFamily="2" charset="0"/>
            </a:endParaRPr>
          </a:p>
          <a:p>
            <a:pPr>
              <a:buBlip>
                <a:blip r:embed="rId2"/>
              </a:buBlip>
            </a:pP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gvB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‡µ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vcÖ‡mmi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ev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,</a:t>
            </a:r>
            <a:r>
              <a:rPr lang="en-US" sz="2600" dirty="0">
                <a:cs typeface="SutonnyMJ" pitchFamily="2" charset="0"/>
              </a:rPr>
              <a:t> CPU (Central Processing Unit)</a:t>
            </a:r>
            <a:endParaRPr lang="en-US" sz="3000" dirty="0">
              <a:latin typeface="SutonnyMJ" pitchFamily="2" charset="0"/>
              <a:cs typeface="SutonnyMJ" pitchFamily="2" charset="0"/>
            </a:endParaRPr>
          </a:p>
          <a:p>
            <a:pPr>
              <a:buBlip>
                <a:blip r:embed="rId2"/>
              </a:buBlip>
            </a:pP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BbcyU-AvDUcyU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BDwbU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2600" dirty="0">
                <a:cs typeface="SutonnyMJ" pitchFamily="2" charset="0"/>
              </a:rPr>
              <a:t>(Input-Output Device)</a:t>
            </a:r>
          </a:p>
          <a:p>
            <a:r>
              <a:rPr lang="en-US" sz="3000" b="1" dirty="0">
                <a:latin typeface="SutonnyMJ" pitchFamily="2" charset="0"/>
                <a:cs typeface="SutonnyMJ" pitchFamily="2" charset="0"/>
              </a:rPr>
              <a:t>  </a:t>
            </a:r>
          </a:p>
          <a:p>
            <a:pPr>
              <a:buBlip>
                <a:blip r:embed="rId3"/>
              </a:buBlip>
            </a:pP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GQvovI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gvB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‡µ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vKw¤úDUv‡i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wm‡÷g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evm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wZb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cÖKvi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h_v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-</a:t>
            </a:r>
          </a:p>
          <a:p>
            <a:r>
              <a:rPr lang="en-US" sz="3000" dirty="0">
                <a:latin typeface="SutonnyMJ" pitchFamily="2" charset="0"/>
                <a:cs typeface="SutonnyMJ" pitchFamily="2" charset="0"/>
              </a:rPr>
              <a:t>   </a:t>
            </a:r>
          </a:p>
          <a:p>
            <a:r>
              <a:rPr lang="en-US" sz="3000" dirty="0">
                <a:latin typeface="SutonnyMJ" pitchFamily="2" charset="0"/>
                <a:cs typeface="SutonnyMJ" pitchFamily="2" charset="0"/>
              </a:rPr>
              <a:t>   1)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WvUv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evm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(</a:t>
            </a:r>
            <a:r>
              <a:rPr lang="en-US" sz="3000" dirty="0">
                <a:latin typeface="Book Antiqua" pitchFamily="18" charset="0"/>
                <a:cs typeface="SutonnyMJ" pitchFamily="2" charset="0"/>
              </a:rPr>
              <a:t>Data Bus),</a:t>
            </a:r>
            <a:endParaRPr lang="en-US" sz="3000" dirty="0">
              <a:latin typeface="SutonnyMJ" pitchFamily="2" charset="0"/>
              <a:cs typeface="SutonnyMJ" pitchFamily="2" charset="0"/>
            </a:endParaRPr>
          </a:p>
          <a:p>
            <a:r>
              <a:rPr lang="en-US" sz="3000" b="1" dirty="0">
                <a:latin typeface="SutonnyMJ" pitchFamily="2" charset="0"/>
                <a:cs typeface="SutonnyMJ" pitchFamily="2" charset="0"/>
              </a:rPr>
              <a:t>   2)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A¨v‡Wªm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evm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>
                <a:latin typeface="Book Antiqua" pitchFamily="18" charset="0"/>
                <a:cs typeface="SutonnyMJ" pitchFamily="2" charset="0"/>
              </a:rPr>
              <a:t>(Address Bus),</a:t>
            </a:r>
            <a:endParaRPr lang="en-US" sz="3000" b="1" dirty="0">
              <a:latin typeface="SutonnyMJ" pitchFamily="2" charset="0"/>
              <a:cs typeface="SutonnyMJ" pitchFamily="2" charset="0"/>
            </a:endParaRPr>
          </a:p>
          <a:p>
            <a:r>
              <a:rPr lang="en-US" sz="3000" b="1" dirty="0">
                <a:latin typeface="SutonnyMJ" pitchFamily="2" charset="0"/>
                <a:cs typeface="SutonnyMJ" pitchFamily="2" charset="0"/>
              </a:rPr>
              <a:t>   3)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wbqš¿Y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b="1" dirty="0" err="1">
                <a:latin typeface="SutonnyMJ" pitchFamily="2" charset="0"/>
                <a:cs typeface="SutonnyMJ" pitchFamily="2" charset="0"/>
              </a:rPr>
              <a:t>evm</a:t>
            </a:r>
            <a:r>
              <a:rPr lang="en-US" sz="3000" b="1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600" b="1" dirty="0">
                <a:latin typeface="SutonnyMJ" pitchFamily="2" charset="0"/>
                <a:cs typeface="SutonnyMJ" pitchFamily="2" charset="0"/>
              </a:rPr>
              <a:t>(</a:t>
            </a:r>
            <a:r>
              <a:rPr lang="en-US" sz="2600" dirty="0">
                <a:latin typeface="Book Antiqua" pitchFamily="18" charset="0"/>
                <a:cs typeface="SutonnyMJ" pitchFamily="2" charset="0"/>
              </a:rPr>
              <a:t>Control Bus).</a:t>
            </a:r>
          </a:p>
          <a:p>
            <a:r>
              <a:rPr lang="en-US" sz="3000" dirty="0">
                <a:latin typeface="SutonnyMJ" pitchFamily="2" charset="0"/>
                <a:cs typeface="SutonnyMJ" pitchFamily="2" charset="0"/>
              </a:rPr>
              <a:t>   wm‡÷g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evm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: 8086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gvB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‡µ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vcÖ‡mm‡ii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ewn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¯’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RM‡Zi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mv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‡_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wZb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mU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</a:p>
          <a:p>
            <a:r>
              <a:rPr lang="en-US" sz="3000" dirty="0">
                <a:latin typeface="SutonnyMJ" pitchFamily="2" charset="0"/>
                <a:cs typeface="SutonnyMJ" pitchFamily="2" charset="0"/>
              </a:rPr>
              <a:t>  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KwgDwb‡Kkb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jvBb-A¨v‡Wªm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evm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WvUv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evm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Ges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K‡›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Uªvj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ev‡mi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mvnv‡h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¨</a:t>
            </a:r>
          </a:p>
          <a:p>
            <a:r>
              <a:rPr lang="en-US" sz="3000" b="1" dirty="0">
                <a:latin typeface="SutonnyMJ" pitchFamily="2" charset="0"/>
                <a:cs typeface="SutonnyMJ" pitchFamily="2" charset="0"/>
              </a:rPr>
              <a:t>   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‡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hvMv‡hvM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¯’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vcb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, G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evm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¸‡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jv‡K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wm‡÷g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evm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>
                <a:latin typeface="SutonnyMJ" pitchFamily="2" charset="0"/>
                <a:cs typeface="SutonnyMJ" pitchFamily="2" charset="0"/>
              </a:rPr>
              <a:t>e‡j</a:t>
            </a:r>
            <a:r>
              <a:rPr lang="en-US" sz="3000" dirty="0">
                <a:latin typeface="SutonnyMJ" pitchFamily="2" charset="0"/>
                <a:cs typeface="SutonnyMJ" pitchFamily="2" charset="0"/>
              </a:rPr>
              <a:t>|</a:t>
            </a:r>
          </a:p>
        </p:txBody>
      </p:sp>
      <p:sp>
        <p:nvSpPr>
          <p:cNvPr id="51" name="Right Arrow 50"/>
          <p:cNvSpPr/>
          <p:nvPr/>
        </p:nvSpPr>
        <p:spPr>
          <a:xfrm>
            <a:off x="146299" y="4907280"/>
            <a:ext cx="402341" cy="2133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267" tIns="49633" rIns="99267" bIns="49633"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"/>
            <a:ext cx="9875520" cy="1066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     1.2 </a:t>
            </a:r>
            <a:r>
              <a:rPr lang="as-IN" sz="2800" dirty="0" smtClean="0"/>
              <a:t>মাইক্রোপ্রসেসর </a:t>
            </a:r>
            <a:r>
              <a:rPr lang="as-IN" sz="2800" dirty="0"/>
              <a:t>এবং মাইক্রোকম্পিউটার মাঝে পার্থক্য লেখ</a:t>
            </a:r>
            <a:endParaRPr lang="en-US" sz="2800" dirty="0"/>
          </a:p>
        </p:txBody>
      </p:sp>
      <p:pic>
        <p:nvPicPr>
          <p:cNvPr id="1026" name="Picture 2" descr="C:\Users\user\Desktop\Screen-Shot-2016-05-28-at-16.51.34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1" y="1066800"/>
            <a:ext cx="6096000" cy="544969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73717866"/>
      </p:ext>
    </p:extLst>
  </p:cSld>
  <p:clrMapOvr>
    <a:masterClrMapping/>
  </p:clrMapOvr>
  <p:transition>
    <p:pull dir="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676</TotalTime>
  <Words>849</Words>
  <Application>Microsoft Office PowerPoint</Application>
  <PresentationFormat>Custom</PresentationFormat>
  <Paragraphs>124</Paragraphs>
  <Slides>14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WELCOME</vt:lpstr>
      <vt:lpstr>Slide 2</vt:lpstr>
      <vt:lpstr>Slide 3</vt:lpstr>
      <vt:lpstr>Slide 4</vt:lpstr>
      <vt:lpstr>Slide 5</vt:lpstr>
      <vt:lpstr>Slide 6</vt:lpstr>
      <vt:lpstr>Slide 7</vt:lpstr>
      <vt:lpstr>Slide 8</vt:lpstr>
      <vt:lpstr>     1.2 মাইক্রোপ্রসেসর এবং মাইক্রোকম্পিউটার মাঝে পার্থক্য লেখ</vt:lpstr>
      <vt:lpstr>Slide 10</vt:lpstr>
      <vt:lpstr>Slide 11</vt:lpstr>
      <vt:lpstr>            1.5 16 Bit microprocessor.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Feni Computer Institute</dc:title>
  <dc:creator>Sbit</dc:creator>
  <cp:lastModifiedBy>ITLAB 2</cp:lastModifiedBy>
  <cp:revision>88</cp:revision>
  <dcterms:created xsi:type="dcterms:W3CDTF">2019-09-19T14:22:07Z</dcterms:created>
  <dcterms:modified xsi:type="dcterms:W3CDTF">2023-10-11T04:45:59Z</dcterms:modified>
</cp:coreProperties>
</file>